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1"/>
  </p:notesMasterIdLst>
  <p:sldIdLst>
    <p:sldId id="256" r:id="rId5"/>
    <p:sldId id="257" r:id="rId6"/>
    <p:sldId id="283" r:id="rId7"/>
    <p:sldId id="259" r:id="rId8"/>
    <p:sldId id="260" r:id="rId9"/>
    <p:sldId id="263" r:id="rId10"/>
    <p:sldId id="261" r:id="rId11"/>
    <p:sldId id="293" r:id="rId12"/>
    <p:sldId id="297" r:id="rId13"/>
    <p:sldId id="265" r:id="rId14"/>
    <p:sldId id="291" r:id="rId15"/>
    <p:sldId id="289" r:id="rId16"/>
    <p:sldId id="267" r:id="rId17"/>
    <p:sldId id="290" r:id="rId18"/>
    <p:sldId id="299" r:id="rId19"/>
    <p:sldId id="281" r:id="rId20"/>
    <p:sldId id="271" r:id="rId21"/>
    <p:sldId id="273" r:id="rId22"/>
    <p:sldId id="298" r:id="rId23"/>
    <p:sldId id="274" r:id="rId24"/>
    <p:sldId id="296" r:id="rId25"/>
    <p:sldId id="276" r:id="rId26"/>
    <p:sldId id="277" r:id="rId27"/>
    <p:sldId id="278" r:id="rId28"/>
    <p:sldId id="272" r:id="rId29"/>
    <p:sldId id="2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41EAFE3-9526-4E7B-AFBC-BA786B8C05C6}">
          <p14:sldIdLst>
            <p14:sldId id="256"/>
            <p14:sldId id="257"/>
            <p14:sldId id="283"/>
            <p14:sldId id="259"/>
            <p14:sldId id="260"/>
            <p14:sldId id="263"/>
            <p14:sldId id="261"/>
            <p14:sldId id="293"/>
            <p14:sldId id="297"/>
            <p14:sldId id="265"/>
            <p14:sldId id="291"/>
            <p14:sldId id="289"/>
            <p14:sldId id="267"/>
            <p14:sldId id="290"/>
            <p14:sldId id="299"/>
            <p14:sldId id="281"/>
            <p14:sldId id="271"/>
            <p14:sldId id="273"/>
            <p14:sldId id="298"/>
            <p14:sldId id="274"/>
            <p14:sldId id="296"/>
            <p14:sldId id="276"/>
            <p14:sldId id="277"/>
            <p14:sldId id="278"/>
            <p14:sldId id="272"/>
            <p14:sldId id="280"/>
          </p14:sldIdLst>
        </p14:section>
      </p14:sectionLst>
    </p:ext>
    <p:ext uri="{EFAFB233-063F-42B5-8137-9DF3F51BA10A}">
      <p15:sldGuideLst xmlns:p15="http://schemas.microsoft.com/office/powerpoint/2012/main">
        <p15:guide id="1" orient="horz" pos="3498"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0C6139-2538-80C8-102D-209B781EB159}" name="Bert Monro" initials="BM" userId="S::bmonro@coragold.co::1eff7843-2085-40d4-af1d-7af0fe90890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C0D"/>
    <a:srgbClr val="A3C5C8"/>
    <a:srgbClr val="5E5E5E"/>
    <a:srgbClr val="FFFFFF"/>
    <a:srgbClr val="000000"/>
    <a:srgbClr val="DFDFDE"/>
    <a:srgbClr val="FEF5DA"/>
    <a:srgbClr val="DDE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3CECB0-3D96-4A54-8DFB-7D834A779F04}" v="26" dt="2024-04-18T10:09:50.60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1" d="100"/>
          <a:sy n="81" d="100"/>
        </p:scale>
        <p:origin x="420" y="90"/>
      </p:cViewPr>
      <p:guideLst>
        <p:guide orient="horz" pos="3498"/>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Abadi Extra Light" panose="020B0204020104020204" pitchFamily="34" charset="0"/>
                <a:ea typeface="+mn-ea"/>
                <a:cs typeface="+mn-cs"/>
              </a:defRPr>
            </a:pPr>
            <a:r>
              <a:rPr lang="en-GB"/>
              <a:t>Production </a:t>
            </a:r>
            <a:r>
              <a:rPr lang="en-GB" err="1"/>
              <a:t>ozs</a:t>
            </a:r>
            <a:endParaRPr lang="en-GB"/>
          </a:p>
        </c:rich>
      </c:tx>
      <c:overlay val="0"/>
      <c:spPr>
        <a:no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Abadi Extra Light" panose="020B0204020104020204" pitchFamily="34" charset="0"/>
              <a:ea typeface="+mn-ea"/>
              <a:cs typeface="+mn-cs"/>
            </a:defRPr>
          </a:pPr>
          <a:endParaRPr lang="en-US"/>
        </a:p>
      </c:txPr>
    </c:title>
    <c:autoTitleDeleted val="0"/>
    <c:plotArea>
      <c:layout/>
      <c:barChart>
        <c:barDir val="col"/>
        <c:grouping val="clustered"/>
        <c:varyColors val="0"/>
        <c:ser>
          <c:idx val="0"/>
          <c:order val="0"/>
          <c:tx>
            <c:strRef>
              <c:f>Sheet3!$A$10</c:f>
              <c:strCache>
                <c:ptCount val="1"/>
                <c:pt idx="0">
                  <c:v>Production oz</c:v>
                </c:pt>
              </c:strCache>
            </c:strRef>
          </c:tx>
          <c:spPr>
            <a:solidFill>
              <a:srgbClr val="A3C5C8"/>
            </a:solidFill>
            <a:ln>
              <a:noFill/>
            </a:ln>
            <a:effectLst/>
          </c:spPr>
          <c:invertIfNegative val="0"/>
          <c:cat>
            <c:strRef>
              <c:f>Sheet3!$B$9:$K$9</c:f>
              <c:strCache>
                <c:ptCount val="10"/>
                <c:pt idx="0">
                  <c:v>Start-up year</c:v>
                </c:pt>
                <c:pt idx="1">
                  <c:v>Year 1</c:v>
                </c:pt>
                <c:pt idx="2">
                  <c:v>Year 2</c:v>
                </c:pt>
                <c:pt idx="3">
                  <c:v>Year 3</c:v>
                </c:pt>
                <c:pt idx="4">
                  <c:v>Year 4</c:v>
                </c:pt>
                <c:pt idx="5">
                  <c:v>Year 5</c:v>
                </c:pt>
                <c:pt idx="6">
                  <c:v>Year 6</c:v>
                </c:pt>
                <c:pt idx="7">
                  <c:v>Year 7</c:v>
                </c:pt>
                <c:pt idx="8">
                  <c:v>Year 8</c:v>
                </c:pt>
                <c:pt idx="9">
                  <c:v>Year 9</c:v>
                </c:pt>
              </c:strCache>
            </c:strRef>
          </c:cat>
          <c:val>
            <c:numRef>
              <c:f>Sheet3!$B$10:$K$10</c:f>
              <c:numCache>
                <c:formatCode>#,##0</c:formatCode>
                <c:ptCount val="10"/>
                <c:pt idx="0">
                  <c:v>38691</c:v>
                </c:pt>
                <c:pt idx="1">
                  <c:v>84860</c:v>
                </c:pt>
                <c:pt idx="2">
                  <c:v>80096</c:v>
                </c:pt>
                <c:pt idx="3">
                  <c:v>69750</c:v>
                </c:pt>
                <c:pt idx="4">
                  <c:v>47934</c:v>
                </c:pt>
                <c:pt idx="5">
                  <c:v>29388</c:v>
                </c:pt>
                <c:pt idx="6">
                  <c:v>29591</c:v>
                </c:pt>
              </c:numCache>
            </c:numRef>
          </c:val>
          <c:extLst>
            <c:ext xmlns:c16="http://schemas.microsoft.com/office/drawing/2014/chart" uri="{C3380CC4-5D6E-409C-BE32-E72D297353CC}">
              <c16:uniqueId val="{00000000-3C81-479E-A8E7-0B2F0BC72D1B}"/>
            </c:ext>
          </c:extLst>
        </c:ser>
        <c:dLbls>
          <c:showLegendKey val="0"/>
          <c:showVal val="0"/>
          <c:showCatName val="0"/>
          <c:showSerName val="0"/>
          <c:showPercent val="0"/>
          <c:showBubbleSize val="0"/>
        </c:dLbls>
        <c:gapWidth val="219"/>
        <c:overlap val="-27"/>
        <c:axId val="709107816"/>
        <c:axId val="709108176"/>
      </c:barChart>
      <c:catAx>
        <c:axId val="709107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badi Extra Light" panose="020B0204020104020204" pitchFamily="34" charset="0"/>
                <a:ea typeface="+mn-ea"/>
                <a:cs typeface="+mn-cs"/>
              </a:defRPr>
            </a:pPr>
            <a:endParaRPr lang="en-US"/>
          </a:p>
        </c:txPr>
        <c:crossAx val="709108176"/>
        <c:crosses val="autoZero"/>
        <c:auto val="1"/>
        <c:lblAlgn val="ctr"/>
        <c:lblOffset val="100"/>
        <c:noMultiLvlLbl val="0"/>
      </c:catAx>
      <c:valAx>
        <c:axId val="7091081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badi Extra Light" panose="020B0204020104020204" pitchFamily="34" charset="0"/>
                <a:ea typeface="+mn-ea"/>
                <a:cs typeface="+mn-cs"/>
              </a:defRPr>
            </a:pPr>
            <a:endParaRPr lang="en-US"/>
          </a:p>
        </c:txPr>
        <c:crossAx val="709107816"/>
        <c:crosses val="autoZero"/>
        <c:crossBetween val="between"/>
      </c:valAx>
      <c:spPr>
        <a:noFill/>
        <a:ln>
          <a:noFill/>
        </a:ln>
        <a:effectLst/>
      </c:spPr>
    </c:plotArea>
    <c:plotVisOnly val="1"/>
    <c:dispBlanksAs val="gap"/>
    <c:showDLblsOverMax val="0"/>
  </c:chart>
  <c:spPr>
    <a:noFill/>
    <a:ln>
      <a:noFill/>
    </a:ln>
    <a:effectLst/>
  </c:spPr>
  <c:txPr>
    <a:bodyPr/>
    <a:lstStyle/>
    <a:p>
      <a:pPr>
        <a:defRPr sz="900">
          <a:latin typeface="Abadi Extra Light" panose="020B0204020104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Abadi Extra Light" panose="020B0204020104020204" pitchFamily="34" charset="0"/>
              <a:ea typeface="+mn-ea"/>
              <a:cs typeface="+mn-cs"/>
            </a:defRPr>
          </a:pPr>
          <a:endParaRPr lang="en-US"/>
        </a:p>
      </c:txPr>
    </c:title>
    <c:autoTitleDeleted val="0"/>
    <c:plotArea>
      <c:layout/>
      <c:barChart>
        <c:barDir val="col"/>
        <c:grouping val="clustered"/>
        <c:varyColors val="0"/>
        <c:ser>
          <c:idx val="0"/>
          <c:order val="0"/>
          <c:tx>
            <c:strRef>
              <c:f>Sheet3!$A$25</c:f>
              <c:strCache>
                <c:ptCount val="1"/>
                <c:pt idx="0">
                  <c:v>FCF US$m</c:v>
                </c:pt>
              </c:strCache>
            </c:strRef>
          </c:tx>
          <c:spPr>
            <a:solidFill>
              <a:srgbClr val="DDEAEB"/>
            </a:solidFill>
            <a:ln>
              <a:noFill/>
            </a:ln>
            <a:effectLst/>
          </c:spPr>
          <c:invertIfNegative val="0"/>
          <c:cat>
            <c:strRef>
              <c:f>Sheet3!$B$24:$K$24</c:f>
              <c:strCache>
                <c:ptCount val="10"/>
                <c:pt idx="0">
                  <c:v>Start-up year</c:v>
                </c:pt>
                <c:pt idx="1">
                  <c:v>Year 1</c:v>
                </c:pt>
                <c:pt idx="2">
                  <c:v>Year 2</c:v>
                </c:pt>
                <c:pt idx="3">
                  <c:v>Year 3</c:v>
                </c:pt>
                <c:pt idx="4">
                  <c:v>Year 4</c:v>
                </c:pt>
                <c:pt idx="5">
                  <c:v>Year 5</c:v>
                </c:pt>
                <c:pt idx="6">
                  <c:v>Year 6</c:v>
                </c:pt>
                <c:pt idx="7">
                  <c:v>Year 7</c:v>
                </c:pt>
                <c:pt idx="8">
                  <c:v>Year 8</c:v>
                </c:pt>
                <c:pt idx="9">
                  <c:v>Year 9</c:v>
                </c:pt>
              </c:strCache>
            </c:strRef>
          </c:cat>
          <c:val>
            <c:numRef>
              <c:f>Sheet3!$B$25:$K$25</c:f>
              <c:numCache>
                <c:formatCode>General</c:formatCode>
                <c:ptCount val="10"/>
                <c:pt idx="0">
                  <c:v>29.6</c:v>
                </c:pt>
                <c:pt idx="1">
                  <c:v>71.8</c:v>
                </c:pt>
                <c:pt idx="2">
                  <c:v>50.5</c:v>
                </c:pt>
                <c:pt idx="3">
                  <c:v>42.5</c:v>
                </c:pt>
                <c:pt idx="4">
                  <c:v>24</c:v>
                </c:pt>
                <c:pt idx="5">
                  <c:v>15.1</c:v>
                </c:pt>
                <c:pt idx="6">
                  <c:v>0.9</c:v>
                </c:pt>
              </c:numCache>
            </c:numRef>
          </c:val>
          <c:extLst>
            <c:ext xmlns:c16="http://schemas.microsoft.com/office/drawing/2014/chart" uri="{C3380CC4-5D6E-409C-BE32-E72D297353CC}">
              <c16:uniqueId val="{00000000-03EC-49B4-B85D-C3368E3A6765}"/>
            </c:ext>
          </c:extLst>
        </c:ser>
        <c:dLbls>
          <c:showLegendKey val="0"/>
          <c:showVal val="0"/>
          <c:showCatName val="0"/>
          <c:showSerName val="0"/>
          <c:showPercent val="0"/>
          <c:showBubbleSize val="0"/>
        </c:dLbls>
        <c:gapWidth val="219"/>
        <c:overlap val="-27"/>
        <c:axId val="716517680"/>
        <c:axId val="716518040"/>
      </c:barChart>
      <c:catAx>
        <c:axId val="716517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badi Extra Light" panose="020B0204020104020204" pitchFamily="34" charset="0"/>
                <a:ea typeface="+mn-ea"/>
                <a:cs typeface="+mn-cs"/>
              </a:defRPr>
            </a:pPr>
            <a:endParaRPr lang="en-US"/>
          </a:p>
        </c:txPr>
        <c:crossAx val="716518040"/>
        <c:crosses val="autoZero"/>
        <c:auto val="1"/>
        <c:lblAlgn val="ctr"/>
        <c:lblOffset val="100"/>
        <c:noMultiLvlLbl val="0"/>
      </c:catAx>
      <c:valAx>
        <c:axId val="716518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badi Extra Light" panose="020B0204020104020204" pitchFamily="34" charset="0"/>
                <a:ea typeface="+mn-ea"/>
                <a:cs typeface="+mn-cs"/>
              </a:defRPr>
            </a:pPr>
            <a:endParaRPr lang="en-US"/>
          </a:p>
        </c:txPr>
        <c:crossAx val="716517680"/>
        <c:crosses val="autoZero"/>
        <c:crossBetween val="between"/>
      </c:valAx>
      <c:spPr>
        <a:noFill/>
        <a:ln>
          <a:noFill/>
        </a:ln>
        <a:effectLst/>
      </c:spPr>
    </c:plotArea>
    <c:plotVisOnly val="1"/>
    <c:dispBlanksAs val="gap"/>
    <c:showDLblsOverMax val="0"/>
  </c:chart>
  <c:spPr>
    <a:noFill/>
    <a:ln>
      <a:noFill/>
    </a:ln>
    <a:effectLst/>
  </c:spPr>
  <c:txPr>
    <a:bodyPr/>
    <a:lstStyle/>
    <a:p>
      <a:pPr>
        <a:defRPr sz="900">
          <a:latin typeface="Abadi Extra Light" panose="020B0204020104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Abadi Extra Light" panose="020B0204020104020204" pitchFamily="34" charset="0"/>
              <a:ea typeface="+mn-ea"/>
              <a:cs typeface="+mn-cs"/>
            </a:defRPr>
          </a:pPr>
          <a:endParaRPr lang="en-US"/>
        </a:p>
      </c:txPr>
    </c:title>
    <c:autoTitleDeleted val="0"/>
    <c:plotArea>
      <c:layout/>
      <c:barChart>
        <c:barDir val="col"/>
        <c:grouping val="clustered"/>
        <c:varyColors val="0"/>
        <c:ser>
          <c:idx val="0"/>
          <c:order val="0"/>
          <c:tx>
            <c:strRef>
              <c:f>Sheet3!$A$19</c:f>
              <c:strCache>
                <c:ptCount val="1"/>
                <c:pt idx="0">
                  <c:v>AISC US$/oz</c:v>
                </c:pt>
              </c:strCache>
            </c:strRef>
          </c:tx>
          <c:spPr>
            <a:solidFill>
              <a:srgbClr val="DFDFDE"/>
            </a:solidFill>
            <a:ln>
              <a:noFill/>
            </a:ln>
            <a:effectLst/>
          </c:spPr>
          <c:invertIfNegative val="0"/>
          <c:cat>
            <c:strRef>
              <c:f>Sheet3!$B$18:$K$18</c:f>
              <c:strCache>
                <c:ptCount val="10"/>
                <c:pt idx="0">
                  <c:v>Start-up year</c:v>
                </c:pt>
                <c:pt idx="1">
                  <c:v>Year 1</c:v>
                </c:pt>
                <c:pt idx="2">
                  <c:v>Year 2</c:v>
                </c:pt>
                <c:pt idx="3">
                  <c:v>Year 3</c:v>
                </c:pt>
                <c:pt idx="4">
                  <c:v>Year 4</c:v>
                </c:pt>
                <c:pt idx="5">
                  <c:v>Year 5</c:v>
                </c:pt>
                <c:pt idx="6">
                  <c:v>Year 6</c:v>
                </c:pt>
                <c:pt idx="7">
                  <c:v>Year 7</c:v>
                </c:pt>
                <c:pt idx="8">
                  <c:v>Year 8</c:v>
                </c:pt>
                <c:pt idx="9">
                  <c:v>Year 9</c:v>
                </c:pt>
              </c:strCache>
            </c:strRef>
          </c:cat>
          <c:val>
            <c:numRef>
              <c:f>Sheet3!$B$19:$K$19</c:f>
              <c:numCache>
                <c:formatCode>General</c:formatCode>
                <c:ptCount val="10"/>
                <c:pt idx="0" formatCode="#,##0">
                  <c:v>1083</c:v>
                </c:pt>
                <c:pt idx="1">
                  <c:v>910</c:v>
                </c:pt>
                <c:pt idx="2">
                  <c:v>928</c:v>
                </c:pt>
                <c:pt idx="3">
                  <c:v>932</c:v>
                </c:pt>
                <c:pt idx="4">
                  <c:v>940</c:v>
                </c:pt>
                <c:pt idx="5">
                  <c:v>878</c:v>
                </c:pt>
                <c:pt idx="6" formatCode="#,##0">
                  <c:v>1679</c:v>
                </c:pt>
              </c:numCache>
            </c:numRef>
          </c:val>
          <c:extLst>
            <c:ext xmlns:c16="http://schemas.microsoft.com/office/drawing/2014/chart" uri="{C3380CC4-5D6E-409C-BE32-E72D297353CC}">
              <c16:uniqueId val="{00000000-9B18-44B1-A082-3C19299DCB1E}"/>
            </c:ext>
          </c:extLst>
        </c:ser>
        <c:dLbls>
          <c:showLegendKey val="0"/>
          <c:showVal val="0"/>
          <c:showCatName val="0"/>
          <c:showSerName val="0"/>
          <c:showPercent val="0"/>
          <c:showBubbleSize val="0"/>
        </c:dLbls>
        <c:gapWidth val="219"/>
        <c:overlap val="-27"/>
        <c:axId val="687457032"/>
        <c:axId val="687458832"/>
      </c:barChart>
      <c:catAx>
        <c:axId val="687457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badi Extra Light" panose="020B0204020104020204" pitchFamily="34" charset="0"/>
                <a:ea typeface="+mn-ea"/>
                <a:cs typeface="+mn-cs"/>
              </a:defRPr>
            </a:pPr>
            <a:endParaRPr lang="en-US"/>
          </a:p>
        </c:txPr>
        <c:crossAx val="687458832"/>
        <c:crosses val="autoZero"/>
        <c:auto val="1"/>
        <c:lblAlgn val="ctr"/>
        <c:lblOffset val="100"/>
        <c:noMultiLvlLbl val="0"/>
      </c:catAx>
      <c:valAx>
        <c:axId val="6874588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badi Extra Light" panose="020B0204020104020204" pitchFamily="34" charset="0"/>
                <a:ea typeface="+mn-ea"/>
                <a:cs typeface="+mn-cs"/>
              </a:defRPr>
            </a:pPr>
            <a:endParaRPr lang="en-US"/>
          </a:p>
        </c:txPr>
        <c:crossAx val="687457032"/>
        <c:crosses val="autoZero"/>
        <c:crossBetween val="between"/>
      </c:valAx>
      <c:spPr>
        <a:noFill/>
        <a:ln>
          <a:noFill/>
        </a:ln>
        <a:effectLst/>
      </c:spPr>
    </c:plotArea>
    <c:plotVisOnly val="1"/>
    <c:dispBlanksAs val="gap"/>
    <c:showDLblsOverMax val="0"/>
  </c:chart>
  <c:spPr>
    <a:noFill/>
    <a:ln>
      <a:noFill/>
    </a:ln>
    <a:effectLst/>
  </c:spPr>
  <c:txPr>
    <a:bodyPr/>
    <a:lstStyle/>
    <a:p>
      <a:pPr>
        <a:defRPr sz="900">
          <a:latin typeface="Abadi Extra Light" panose="020B0204020104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F8C001"/>
            </a:solidFill>
            <a:ln>
              <a:noFill/>
            </a:ln>
            <a:effectLst/>
          </c:spPr>
          <c:invertIfNegative val="0"/>
          <c:cat>
            <c:strRef>
              <c:f>Sheet4!$B$9:$D$9</c:f>
              <c:strCache>
                <c:ptCount val="3"/>
                <c:pt idx="0">
                  <c:v>Sanankoro MRE </c:v>
                </c:pt>
                <c:pt idx="1">
                  <c:v>MRE + Lower Exploration Target </c:v>
                </c:pt>
                <c:pt idx="2">
                  <c:v>MRE + Higher Exploration Target </c:v>
                </c:pt>
              </c:strCache>
            </c:strRef>
          </c:cat>
          <c:val>
            <c:numRef>
              <c:f>Sheet4!$B$10:$D$10</c:f>
              <c:numCache>
                <c:formatCode>General</c:formatCode>
                <c:ptCount val="3"/>
                <c:pt idx="0">
                  <c:v>920</c:v>
                </c:pt>
                <c:pt idx="1">
                  <c:v>920</c:v>
                </c:pt>
                <c:pt idx="2">
                  <c:v>920</c:v>
                </c:pt>
              </c:numCache>
            </c:numRef>
          </c:val>
          <c:extLst>
            <c:ext xmlns:c16="http://schemas.microsoft.com/office/drawing/2014/chart" uri="{C3380CC4-5D6E-409C-BE32-E72D297353CC}">
              <c16:uniqueId val="{00000000-C785-44F5-BC69-826CB8B74511}"/>
            </c:ext>
          </c:extLst>
        </c:ser>
        <c:ser>
          <c:idx val="1"/>
          <c:order val="1"/>
          <c:spPr>
            <a:solidFill>
              <a:srgbClr val="A3C5C8"/>
            </a:solidFill>
            <a:ln>
              <a:noFill/>
            </a:ln>
            <a:effectLst/>
          </c:spPr>
          <c:invertIfNegative val="0"/>
          <c:cat>
            <c:strRef>
              <c:f>Sheet4!$B$9:$D$9</c:f>
              <c:strCache>
                <c:ptCount val="3"/>
                <c:pt idx="0">
                  <c:v>Sanankoro MRE </c:v>
                </c:pt>
                <c:pt idx="1">
                  <c:v>MRE + Lower Exploration Target </c:v>
                </c:pt>
                <c:pt idx="2">
                  <c:v>MRE + Higher Exploration Target </c:v>
                </c:pt>
              </c:strCache>
            </c:strRef>
          </c:cat>
          <c:val>
            <c:numRef>
              <c:f>Sheet4!$B$11:$D$11</c:f>
              <c:numCache>
                <c:formatCode>General</c:formatCode>
                <c:ptCount val="3"/>
                <c:pt idx="0">
                  <c:v>0</c:v>
                </c:pt>
                <c:pt idx="1">
                  <c:v>490</c:v>
                </c:pt>
                <c:pt idx="2">
                  <c:v>1410</c:v>
                </c:pt>
              </c:numCache>
            </c:numRef>
          </c:val>
          <c:extLst>
            <c:ext xmlns:c16="http://schemas.microsoft.com/office/drawing/2014/chart" uri="{C3380CC4-5D6E-409C-BE32-E72D297353CC}">
              <c16:uniqueId val="{00000001-C785-44F5-BC69-826CB8B74511}"/>
            </c:ext>
          </c:extLst>
        </c:ser>
        <c:ser>
          <c:idx val="2"/>
          <c:order val="2"/>
          <c:spPr>
            <a:solidFill>
              <a:schemeClr val="accent3"/>
            </a:solidFill>
            <a:ln>
              <a:noFill/>
            </a:ln>
            <a:effectLst/>
          </c:spPr>
          <c:invertIfNegative val="0"/>
          <c:cat>
            <c:strRef>
              <c:f>Sheet4!$B$9:$D$9</c:f>
              <c:strCache>
                <c:ptCount val="3"/>
                <c:pt idx="0">
                  <c:v>Sanankoro MRE </c:v>
                </c:pt>
                <c:pt idx="1">
                  <c:v>MRE + Lower Exploration Target </c:v>
                </c:pt>
                <c:pt idx="2">
                  <c:v>MRE + Higher Exploration Target </c:v>
                </c:pt>
              </c:strCache>
            </c:strRef>
          </c:cat>
          <c:val>
            <c:numRef>
              <c:f>Sheet4!$B$12:$D$12</c:f>
              <c:numCache>
                <c:formatCode>General</c:formatCode>
                <c:ptCount val="3"/>
              </c:numCache>
            </c:numRef>
          </c:val>
          <c:extLst>
            <c:ext xmlns:c16="http://schemas.microsoft.com/office/drawing/2014/chart" uri="{C3380CC4-5D6E-409C-BE32-E72D297353CC}">
              <c16:uniqueId val="{00000002-C785-44F5-BC69-826CB8B74511}"/>
            </c:ext>
          </c:extLst>
        </c:ser>
        <c:dLbls>
          <c:showLegendKey val="0"/>
          <c:showVal val="0"/>
          <c:showCatName val="0"/>
          <c:showSerName val="0"/>
          <c:showPercent val="0"/>
          <c:showBubbleSize val="0"/>
        </c:dLbls>
        <c:gapWidth val="150"/>
        <c:overlap val="100"/>
        <c:axId val="513562264"/>
        <c:axId val="513567664"/>
      </c:barChart>
      <c:catAx>
        <c:axId val="513562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badi Extra Light" panose="020B0204020104020204" pitchFamily="34" charset="0"/>
                <a:ea typeface="+mn-ea"/>
                <a:cs typeface="+mn-cs"/>
              </a:defRPr>
            </a:pPr>
            <a:endParaRPr lang="en-US"/>
          </a:p>
        </c:txPr>
        <c:crossAx val="513567664"/>
        <c:crosses val="autoZero"/>
        <c:auto val="1"/>
        <c:lblAlgn val="ctr"/>
        <c:lblOffset val="100"/>
        <c:noMultiLvlLbl val="0"/>
      </c:catAx>
      <c:valAx>
        <c:axId val="513567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Abadi Extra Light" panose="020B0204020104020204" pitchFamily="34" charset="0"/>
                <a:ea typeface="+mn-ea"/>
                <a:cs typeface="+mn-cs"/>
              </a:defRPr>
            </a:pPr>
            <a:endParaRPr lang="en-US"/>
          </a:p>
        </c:txPr>
        <c:crossAx val="513562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latin typeface="Abadi Extra Light" panose="020B0204020104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0230692812228355E-2"/>
          <c:w val="0.54090213390266351"/>
          <c:h val="0.80161716395163751"/>
        </c:manualLayout>
      </c:layout>
      <c:pieChart>
        <c:varyColors val="1"/>
        <c:ser>
          <c:idx val="0"/>
          <c:order val="0"/>
          <c:dPt>
            <c:idx val="0"/>
            <c:bubble3D val="0"/>
            <c:spPr>
              <a:solidFill>
                <a:schemeClr val="bg2"/>
              </a:solidFill>
              <a:ln w="19050">
                <a:noFill/>
              </a:ln>
              <a:effectLst/>
            </c:spPr>
            <c:extLst>
              <c:ext xmlns:c16="http://schemas.microsoft.com/office/drawing/2014/chart" uri="{C3380CC4-5D6E-409C-BE32-E72D297353CC}">
                <c16:uniqueId val="{00000001-6D6F-4D4D-A4CE-E416ED9D3231}"/>
              </c:ext>
            </c:extLst>
          </c:dPt>
          <c:dPt>
            <c:idx val="1"/>
            <c:bubble3D val="0"/>
            <c:spPr>
              <a:solidFill>
                <a:schemeClr val="accent2"/>
              </a:solidFill>
              <a:ln w="19050">
                <a:noFill/>
              </a:ln>
              <a:effectLst/>
            </c:spPr>
            <c:extLst>
              <c:ext xmlns:c16="http://schemas.microsoft.com/office/drawing/2014/chart" uri="{C3380CC4-5D6E-409C-BE32-E72D297353CC}">
                <c16:uniqueId val="{00000003-6D6F-4D4D-A4CE-E416ED9D3231}"/>
              </c:ext>
            </c:extLst>
          </c:dPt>
          <c:dPt>
            <c:idx val="2"/>
            <c:bubble3D val="0"/>
            <c:spPr>
              <a:solidFill>
                <a:schemeClr val="accent3"/>
              </a:solidFill>
              <a:ln w="19050">
                <a:noFill/>
              </a:ln>
              <a:effectLst/>
            </c:spPr>
            <c:extLst>
              <c:ext xmlns:c16="http://schemas.microsoft.com/office/drawing/2014/chart" uri="{C3380CC4-5D6E-409C-BE32-E72D297353CC}">
                <c16:uniqueId val="{00000005-6D6F-4D4D-A4CE-E416ED9D3231}"/>
              </c:ext>
            </c:extLst>
          </c:dPt>
          <c:dPt>
            <c:idx val="3"/>
            <c:bubble3D val="0"/>
            <c:spPr>
              <a:solidFill>
                <a:schemeClr val="accent4"/>
              </a:solidFill>
              <a:ln w="19050">
                <a:noFill/>
              </a:ln>
              <a:effectLst/>
            </c:spPr>
            <c:extLst>
              <c:ext xmlns:c16="http://schemas.microsoft.com/office/drawing/2014/chart" uri="{C3380CC4-5D6E-409C-BE32-E72D297353CC}">
                <c16:uniqueId val="{00000007-6D6F-4D4D-A4CE-E416ED9D3231}"/>
              </c:ext>
            </c:extLst>
          </c:dPt>
          <c:dPt>
            <c:idx val="4"/>
            <c:bubble3D val="0"/>
            <c:spPr>
              <a:solidFill>
                <a:schemeClr val="accent5"/>
              </a:solidFill>
              <a:ln w="19050">
                <a:noFill/>
              </a:ln>
              <a:effectLst/>
            </c:spPr>
            <c:extLst>
              <c:ext xmlns:c16="http://schemas.microsoft.com/office/drawing/2014/chart" uri="{C3380CC4-5D6E-409C-BE32-E72D297353CC}">
                <c16:uniqueId val="{00000009-6D6F-4D4D-A4CE-E416ED9D3231}"/>
              </c:ext>
            </c:extLst>
          </c:dPt>
          <c:dPt>
            <c:idx val="5"/>
            <c:bubble3D val="0"/>
            <c:spPr>
              <a:solidFill>
                <a:schemeClr val="accent6"/>
              </a:solidFill>
              <a:ln w="19050">
                <a:noFill/>
              </a:ln>
              <a:effectLst/>
            </c:spPr>
            <c:extLst>
              <c:ext xmlns:c16="http://schemas.microsoft.com/office/drawing/2014/chart" uri="{C3380CC4-5D6E-409C-BE32-E72D297353CC}">
                <c16:uniqueId val="{0000000B-6D6F-4D4D-A4CE-E416ED9D3231}"/>
              </c:ext>
            </c:extLst>
          </c:dPt>
          <c:dPt>
            <c:idx val="6"/>
            <c:bubble3D val="0"/>
            <c:spPr>
              <a:solidFill>
                <a:srgbClr val="A3C5C8"/>
              </a:solidFill>
              <a:ln w="19050">
                <a:noFill/>
              </a:ln>
              <a:effectLst/>
            </c:spPr>
            <c:extLst>
              <c:ext xmlns:c16="http://schemas.microsoft.com/office/drawing/2014/chart" uri="{C3380CC4-5D6E-409C-BE32-E72D297353CC}">
                <c16:uniqueId val="{0000000D-6D6F-4D4D-A4CE-E416ED9D3231}"/>
              </c:ext>
            </c:extLst>
          </c:dPt>
          <c:cat>
            <c:strRef>
              <c:f>Sheet1!$A$1:$A$7</c:f>
              <c:strCache>
                <c:ptCount val="7"/>
                <c:pt idx="0">
                  <c:v>Brookstone Business Inc 31.20%*</c:v>
                </c:pt>
                <c:pt idx="1">
                  <c:v>Lord Farmer 19.25%</c:v>
                </c:pt>
                <c:pt idx="2">
                  <c:v>First Island Trust Company Ltd as Trustee of The Marlborough Trust 5.59%** </c:v>
                </c:pt>
                <c:pt idx="3">
                  <c:v>Maggianda Foundation 5.16%***</c:v>
                </c:pt>
                <c:pt idx="4">
                  <c:v>Paul Quirk (NED) 3.14%****</c:v>
                </c:pt>
                <c:pt idx="5">
                  <c:v>Total Directors &amp; Management 4.19%</c:v>
                </c:pt>
                <c:pt idx="6">
                  <c:v>Total deemed not in public hands 54.43%</c:v>
                </c:pt>
              </c:strCache>
            </c:strRef>
          </c:cat>
          <c:val>
            <c:numRef>
              <c:f>Sheet1!$B$1:$B$7</c:f>
              <c:numCache>
                <c:formatCode>0.00%</c:formatCode>
                <c:ptCount val="7"/>
                <c:pt idx="0">
                  <c:v>0.312</c:v>
                </c:pt>
                <c:pt idx="1">
                  <c:v>0.1925</c:v>
                </c:pt>
                <c:pt idx="2">
                  <c:v>5.5899999999999998E-2</c:v>
                </c:pt>
                <c:pt idx="3">
                  <c:v>5.16E-2</c:v>
                </c:pt>
                <c:pt idx="4">
                  <c:v>3.1399999999999997E-2</c:v>
                </c:pt>
                <c:pt idx="5">
                  <c:v>4.19E-2</c:v>
                </c:pt>
                <c:pt idx="6">
                  <c:v>0.54430000000000001</c:v>
                </c:pt>
              </c:numCache>
            </c:numRef>
          </c:val>
          <c:extLst>
            <c:ext xmlns:c16="http://schemas.microsoft.com/office/drawing/2014/chart" uri="{C3380CC4-5D6E-409C-BE32-E72D297353CC}">
              <c16:uniqueId val="{0000000E-6D6F-4D4D-A4CE-E416ED9D3231}"/>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6669167103243268"/>
          <c:y val="4.5135608048993886E-2"/>
          <c:w val="0.43330832896756727"/>
          <c:h val="0.9548643919510061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Extra Light" panose="020B0204020104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D02FB8-57F7-464C-9BEB-32E5ED616EC5}" type="datetimeFigureOut">
              <a:rPr lang="en-GB" smtClean="0"/>
              <a:t>18/04/2024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D6F8FF-0470-4080-BAAB-0C98760D6B00}" type="slidenum">
              <a:rPr lang="en-GB" smtClean="0"/>
              <a:t>‹#›</a:t>
            </a:fld>
            <a:endParaRPr lang="en-GB"/>
          </a:p>
        </p:txBody>
      </p:sp>
    </p:spTree>
    <p:extLst>
      <p:ext uri="{BB962C8B-B14F-4D97-AF65-F5344CB8AC3E}">
        <p14:creationId xmlns:p14="http://schemas.microsoft.com/office/powerpoint/2010/main" val="2298470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D6F8FF-0470-4080-BAAB-0C98760D6B00}" type="slidenum">
              <a:rPr lang="en-GB" smtClean="0"/>
              <a:t>3</a:t>
            </a:fld>
            <a:endParaRPr lang="en-GB"/>
          </a:p>
        </p:txBody>
      </p:sp>
    </p:spTree>
    <p:extLst>
      <p:ext uri="{BB962C8B-B14F-4D97-AF65-F5344CB8AC3E}">
        <p14:creationId xmlns:p14="http://schemas.microsoft.com/office/powerpoint/2010/main" val="1006462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D6F8FF-0470-4080-BAAB-0C98760D6B00}" type="slidenum">
              <a:rPr lang="en-GB" smtClean="0"/>
              <a:t>12</a:t>
            </a:fld>
            <a:endParaRPr lang="en-GB"/>
          </a:p>
        </p:txBody>
      </p:sp>
    </p:spTree>
    <p:extLst>
      <p:ext uri="{BB962C8B-B14F-4D97-AF65-F5344CB8AC3E}">
        <p14:creationId xmlns:p14="http://schemas.microsoft.com/office/powerpoint/2010/main" val="3428171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D6F8FF-0470-4080-BAAB-0C98760D6B00}" type="slidenum">
              <a:rPr lang="en-GB" smtClean="0"/>
              <a:t>17</a:t>
            </a:fld>
            <a:endParaRPr lang="en-GB"/>
          </a:p>
        </p:txBody>
      </p:sp>
    </p:spTree>
    <p:extLst>
      <p:ext uri="{BB962C8B-B14F-4D97-AF65-F5344CB8AC3E}">
        <p14:creationId xmlns:p14="http://schemas.microsoft.com/office/powerpoint/2010/main" val="10537587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group of people standing around a machine&#10;&#10;Description automatically generated">
            <a:extLst>
              <a:ext uri="{FF2B5EF4-FFF2-40B4-BE49-F238E27FC236}">
                <a16:creationId xmlns:a16="http://schemas.microsoft.com/office/drawing/2014/main" id="{AC1FF495-13A3-4832-9390-AA1704BFFBD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0" cy="6880860"/>
          </a:xfrm>
          <a:prstGeom prst="rect">
            <a:avLst/>
          </a:prstGeom>
        </p:spPr>
      </p:pic>
      <p:sp>
        <p:nvSpPr>
          <p:cNvPr id="2" name="Title 1">
            <a:extLst>
              <a:ext uri="{FF2B5EF4-FFF2-40B4-BE49-F238E27FC236}">
                <a16:creationId xmlns:a16="http://schemas.microsoft.com/office/drawing/2014/main" id="{6821AD04-9C5F-EBA6-BA6C-4D568DE1597E}"/>
              </a:ext>
            </a:extLst>
          </p:cNvPr>
          <p:cNvSpPr>
            <a:spLocks noGrp="1"/>
          </p:cNvSpPr>
          <p:nvPr>
            <p:ph type="ctrTitle"/>
          </p:nvPr>
        </p:nvSpPr>
        <p:spPr>
          <a:xfrm>
            <a:off x="877705" y="3426248"/>
            <a:ext cx="4370024" cy="2387600"/>
          </a:xfrm>
        </p:spPr>
        <p:txBody>
          <a:bodyPr anchor="b">
            <a:normAutofit/>
          </a:bodyPr>
          <a:lstStyle>
            <a:lvl1pPr algn="l">
              <a:defRPr sz="54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5D38612-6671-28F0-9C79-BE5211AC95A9}"/>
              </a:ext>
            </a:extLst>
          </p:cNvPr>
          <p:cNvSpPr>
            <a:spLocks noGrp="1"/>
          </p:cNvSpPr>
          <p:nvPr>
            <p:ph type="subTitle" idx="1"/>
          </p:nvPr>
        </p:nvSpPr>
        <p:spPr>
          <a:xfrm>
            <a:off x="877705" y="2399083"/>
            <a:ext cx="4370024" cy="696658"/>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9" name="Picture 8">
            <a:extLst>
              <a:ext uri="{FF2B5EF4-FFF2-40B4-BE49-F238E27FC236}">
                <a16:creationId xmlns:a16="http://schemas.microsoft.com/office/drawing/2014/main" id="{20982FE4-51ED-DF57-F1F8-1FB01D99741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77705" y="1285530"/>
            <a:ext cx="1436958" cy="783046"/>
          </a:xfrm>
          <a:prstGeom prst="rect">
            <a:avLst/>
          </a:prstGeom>
        </p:spPr>
      </p:pic>
    </p:spTree>
    <p:extLst>
      <p:ext uri="{BB962C8B-B14F-4D97-AF65-F5344CB8AC3E}">
        <p14:creationId xmlns:p14="http://schemas.microsoft.com/office/powerpoint/2010/main" val="7499419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C00EDB-066A-A143-C917-998514B8E989}"/>
              </a:ext>
            </a:extLst>
          </p:cNvPr>
          <p:cNvSpPr/>
          <p:nvPr userDrawn="1"/>
        </p:nvSpPr>
        <p:spPr>
          <a:xfrm>
            <a:off x="0" y="839179"/>
            <a:ext cx="6096000" cy="6018821"/>
          </a:xfrm>
          <a:prstGeom prst="rect">
            <a:avLst/>
          </a:prstGeom>
          <a:solidFill>
            <a:srgbClr val="DFD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929CBE-E0B0-4B7A-A600-134BC883B636}"/>
              </a:ext>
            </a:extLst>
          </p:cNvPr>
          <p:cNvSpPr>
            <a:spLocks noGrp="1"/>
          </p:cNvSpPr>
          <p:nvPr>
            <p:ph type="title" hasCustomPrompt="1"/>
          </p:nvPr>
        </p:nvSpPr>
        <p:spPr>
          <a:xfrm>
            <a:off x="341523" y="839179"/>
            <a:ext cx="11523643" cy="626393"/>
          </a:xfrm>
        </p:spPr>
        <p:txBody>
          <a:bodyPr>
            <a:normAutofit/>
          </a:bodyPr>
          <a:lstStyle>
            <a:lvl1pPr algn="l">
              <a:defRPr sz="2400" spc="3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209DD1-0D2D-D92A-0962-6C68F0B7CABE}"/>
              </a:ext>
            </a:extLst>
          </p:cNvPr>
          <p:cNvSpPr>
            <a:spLocks noGrp="1"/>
          </p:cNvSpPr>
          <p:nvPr>
            <p:ph idx="1"/>
          </p:nvPr>
        </p:nvSpPr>
        <p:spPr>
          <a:xfrm>
            <a:off x="341523" y="2304752"/>
            <a:ext cx="11523643" cy="4066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1DE4A1B-35E9-7CAB-9BEC-E3BD8A0A0E34}"/>
              </a:ext>
            </a:extLst>
          </p:cNvPr>
          <p:cNvSpPr>
            <a:spLocks noGrp="1"/>
          </p:cNvSpPr>
          <p:nvPr>
            <p:ph type="ftr" sz="quarter" idx="11"/>
          </p:nvPr>
        </p:nvSpPr>
        <p:spPr>
          <a:xfrm>
            <a:off x="616914" y="6443214"/>
            <a:ext cx="4114800" cy="365125"/>
          </a:xfrm>
        </p:spPr>
        <p:txBody>
          <a:bodyPr/>
          <a:lstStyle>
            <a:lvl1pPr algn="l">
              <a:defRPr>
                <a:solidFill>
                  <a:schemeClr val="bg1"/>
                </a:solidFill>
              </a:defRPr>
            </a:lvl1pPr>
          </a:lstStyle>
          <a:p>
            <a:r>
              <a:rPr lang="it-IT"/>
              <a:t>l     CORPORATE PRESENTATION    l    April 2024</a:t>
            </a:r>
            <a:endParaRPr lang="en-GB"/>
          </a:p>
        </p:txBody>
      </p:sp>
      <p:sp>
        <p:nvSpPr>
          <p:cNvPr id="6" name="Slide Number Placeholder 5">
            <a:extLst>
              <a:ext uri="{FF2B5EF4-FFF2-40B4-BE49-F238E27FC236}">
                <a16:creationId xmlns:a16="http://schemas.microsoft.com/office/drawing/2014/main" id="{1EADA1F4-6C9E-E2CE-3427-2741B50BF04A}"/>
              </a:ext>
            </a:extLst>
          </p:cNvPr>
          <p:cNvSpPr>
            <a:spLocks noGrp="1"/>
          </p:cNvSpPr>
          <p:nvPr>
            <p:ph type="sldNum" sz="quarter" idx="12"/>
          </p:nvPr>
        </p:nvSpPr>
        <p:spPr>
          <a:xfrm>
            <a:off x="334177" y="6430466"/>
            <a:ext cx="677538" cy="365125"/>
          </a:xfrm>
        </p:spPr>
        <p:txBody>
          <a:bodyPr/>
          <a:lstStyle>
            <a:lvl1pPr algn="l">
              <a:defRPr>
                <a:solidFill>
                  <a:schemeClr val="bg1"/>
                </a:solidFill>
              </a:defRPr>
            </a:lvl1pPr>
          </a:lstStyle>
          <a:p>
            <a:fld id="{FCBF8F21-0EB5-41CC-AF8C-A4704FFD9176}" type="slidenum">
              <a:rPr lang="en-GB" smtClean="0"/>
              <a:pPr/>
              <a:t>‹#›</a:t>
            </a:fld>
            <a:endParaRPr lang="en-GB"/>
          </a:p>
        </p:txBody>
      </p:sp>
      <p:pic>
        <p:nvPicPr>
          <p:cNvPr id="10" name="Picture 9">
            <a:extLst>
              <a:ext uri="{FF2B5EF4-FFF2-40B4-BE49-F238E27FC236}">
                <a16:creationId xmlns:a16="http://schemas.microsoft.com/office/drawing/2014/main" id="{359E3AA8-CD03-2559-646C-9CF21ADAD4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177" y="272528"/>
            <a:ext cx="785814" cy="428216"/>
          </a:xfrm>
          <a:prstGeom prst="rect">
            <a:avLst/>
          </a:prstGeom>
        </p:spPr>
      </p:pic>
      <p:sp>
        <p:nvSpPr>
          <p:cNvPr id="11" name="Text Placeholder 2">
            <a:extLst>
              <a:ext uri="{FF2B5EF4-FFF2-40B4-BE49-F238E27FC236}">
                <a16:creationId xmlns:a16="http://schemas.microsoft.com/office/drawing/2014/main" id="{61BE3B1D-2177-0587-178E-B375C4BD04C5}"/>
              </a:ext>
            </a:extLst>
          </p:cNvPr>
          <p:cNvSpPr>
            <a:spLocks noGrp="1"/>
          </p:cNvSpPr>
          <p:nvPr>
            <p:ph type="body" idx="13"/>
          </p:nvPr>
        </p:nvSpPr>
        <p:spPr>
          <a:xfrm>
            <a:off x="334177" y="1401118"/>
            <a:ext cx="11523643" cy="455630"/>
          </a:xfrm>
        </p:spPr>
        <p:txBody>
          <a:bodyPr anchor="ctr">
            <a:normAutofit/>
          </a:bodyPr>
          <a:lstStyle>
            <a:lvl1pPr marL="0" indent="0">
              <a:buNone/>
              <a:defRPr sz="1400" b="0" spc="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485855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C00EDB-066A-A143-C917-998514B8E989}"/>
              </a:ext>
            </a:extLst>
          </p:cNvPr>
          <p:cNvSpPr/>
          <p:nvPr userDrawn="1"/>
        </p:nvSpPr>
        <p:spPr>
          <a:xfrm>
            <a:off x="0" y="839178"/>
            <a:ext cx="12191999" cy="6018821"/>
          </a:xfrm>
          <a:prstGeom prst="rect">
            <a:avLst/>
          </a:prstGeom>
          <a:solidFill>
            <a:srgbClr val="5E5E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a:extLst>
              <a:ext uri="{FF2B5EF4-FFF2-40B4-BE49-F238E27FC236}">
                <a16:creationId xmlns:a16="http://schemas.microsoft.com/office/drawing/2014/main" id="{DF929CBE-E0B0-4B7A-A600-134BC883B636}"/>
              </a:ext>
            </a:extLst>
          </p:cNvPr>
          <p:cNvSpPr>
            <a:spLocks noGrp="1"/>
          </p:cNvSpPr>
          <p:nvPr>
            <p:ph type="title" hasCustomPrompt="1"/>
          </p:nvPr>
        </p:nvSpPr>
        <p:spPr>
          <a:xfrm>
            <a:off x="341523" y="839179"/>
            <a:ext cx="11523643" cy="626393"/>
          </a:xfrm>
        </p:spPr>
        <p:txBody>
          <a:bodyPr>
            <a:normAutofit/>
          </a:bodyPr>
          <a:lstStyle>
            <a:lvl1pPr algn="l">
              <a:defRPr sz="2400" spc="3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209DD1-0D2D-D92A-0962-6C68F0B7CABE}"/>
              </a:ext>
            </a:extLst>
          </p:cNvPr>
          <p:cNvSpPr>
            <a:spLocks noGrp="1"/>
          </p:cNvSpPr>
          <p:nvPr>
            <p:ph idx="1"/>
          </p:nvPr>
        </p:nvSpPr>
        <p:spPr>
          <a:xfrm>
            <a:off x="341523" y="2304752"/>
            <a:ext cx="11523643" cy="4066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1DE4A1B-35E9-7CAB-9BEC-E3BD8A0A0E34}"/>
              </a:ext>
            </a:extLst>
          </p:cNvPr>
          <p:cNvSpPr>
            <a:spLocks noGrp="1"/>
          </p:cNvSpPr>
          <p:nvPr>
            <p:ph type="ftr" sz="quarter" idx="11"/>
          </p:nvPr>
        </p:nvSpPr>
        <p:spPr>
          <a:xfrm>
            <a:off x="616914" y="6443214"/>
            <a:ext cx="4114800" cy="365125"/>
          </a:xfrm>
        </p:spPr>
        <p:txBody>
          <a:bodyPr/>
          <a:lstStyle>
            <a:lvl1pPr algn="l">
              <a:defRPr>
                <a:solidFill>
                  <a:schemeClr val="bg1"/>
                </a:solidFill>
              </a:defRPr>
            </a:lvl1pPr>
          </a:lstStyle>
          <a:p>
            <a:r>
              <a:rPr lang="it-IT"/>
              <a:t>l     CORPORATE PRESENTATION    l    April 2024</a:t>
            </a:r>
            <a:endParaRPr lang="en-GB"/>
          </a:p>
        </p:txBody>
      </p:sp>
      <p:sp>
        <p:nvSpPr>
          <p:cNvPr id="6" name="Slide Number Placeholder 5">
            <a:extLst>
              <a:ext uri="{FF2B5EF4-FFF2-40B4-BE49-F238E27FC236}">
                <a16:creationId xmlns:a16="http://schemas.microsoft.com/office/drawing/2014/main" id="{1EADA1F4-6C9E-E2CE-3427-2741B50BF04A}"/>
              </a:ext>
            </a:extLst>
          </p:cNvPr>
          <p:cNvSpPr>
            <a:spLocks noGrp="1"/>
          </p:cNvSpPr>
          <p:nvPr>
            <p:ph type="sldNum" sz="quarter" idx="12"/>
          </p:nvPr>
        </p:nvSpPr>
        <p:spPr>
          <a:xfrm>
            <a:off x="334177" y="6430466"/>
            <a:ext cx="677538" cy="365125"/>
          </a:xfrm>
        </p:spPr>
        <p:txBody>
          <a:bodyPr/>
          <a:lstStyle>
            <a:lvl1pPr algn="l">
              <a:defRPr>
                <a:solidFill>
                  <a:schemeClr val="bg1"/>
                </a:solidFill>
              </a:defRPr>
            </a:lvl1pPr>
          </a:lstStyle>
          <a:p>
            <a:fld id="{FCBF8F21-0EB5-41CC-AF8C-A4704FFD9176}" type="slidenum">
              <a:rPr lang="en-GB" smtClean="0"/>
              <a:pPr/>
              <a:t>‹#›</a:t>
            </a:fld>
            <a:endParaRPr lang="en-GB"/>
          </a:p>
        </p:txBody>
      </p:sp>
      <p:sp>
        <p:nvSpPr>
          <p:cNvPr id="11" name="Text Placeholder 2">
            <a:extLst>
              <a:ext uri="{FF2B5EF4-FFF2-40B4-BE49-F238E27FC236}">
                <a16:creationId xmlns:a16="http://schemas.microsoft.com/office/drawing/2014/main" id="{61BE3B1D-2177-0587-178E-B375C4BD04C5}"/>
              </a:ext>
            </a:extLst>
          </p:cNvPr>
          <p:cNvSpPr>
            <a:spLocks noGrp="1"/>
          </p:cNvSpPr>
          <p:nvPr>
            <p:ph type="body" idx="13"/>
          </p:nvPr>
        </p:nvSpPr>
        <p:spPr>
          <a:xfrm>
            <a:off x="334177" y="1401118"/>
            <a:ext cx="11523643" cy="455630"/>
          </a:xfrm>
        </p:spPr>
        <p:txBody>
          <a:bodyPr anchor="ctr">
            <a:normAutofit/>
          </a:bodyPr>
          <a:lstStyle>
            <a:lvl1pPr marL="0" indent="0">
              <a:buNone/>
              <a:defRPr sz="1400" b="0" strike="noStrike" spc="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7" name="Picture 6">
            <a:extLst>
              <a:ext uri="{FF2B5EF4-FFF2-40B4-BE49-F238E27FC236}">
                <a16:creationId xmlns:a16="http://schemas.microsoft.com/office/drawing/2014/main" id="{6214EE3E-5170-E3A6-E9D1-B456B11205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177" y="272528"/>
            <a:ext cx="785814" cy="428216"/>
          </a:xfrm>
          <a:prstGeom prst="rect">
            <a:avLst/>
          </a:prstGeom>
        </p:spPr>
      </p:pic>
    </p:spTree>
    <p:extLst>
      <p:ext uri="{BB962C8B-B14F-4D97-AF65-F5344CB8AC3E}">
        <p14:creationId xmlns:p14="http://schemas.microsoft.com/office/powerpoint/2010/main" val="2894059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C00EDB-066A-A143-C917-998514B8E989}"/>
              </a:ext>
            </a:extLst>
          </p:cNvPr>
          <p:cNvSpPr/>
          <p:nvPr userDrawn="1"/>
        </p:nvSpPr>
        <p:spPr>
          <a:xfrm>
            <a:off x="0" y="0"/>
            <a:ext cx="12191999" cy="6858000"/>
          </a:xfrm>
          <a:prstGeom prst="rect">
            <a:avLst/>
          </a:prstGeom>
          <a:solidFill>
            <a:srgbClr val="5E5E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a:extLst>
              <a:ext uri="{FF2B5EF4-FFF2-40B4-BE49-F238E27FC236}">
                <a16:creationId xmlns:a16="http://schemas.microsoft.com/office/drawing/2014/main" id="{DF929CBE-E0B0-4B7A-A600-134BC883B636}"/>
              </a:ext>
            </a:extLst>
          </p:cNvPr>
          <p:cNvSpPr>
            <a:spLocks noGrp="1"/>
          </p:cNvSpPr>
          <p:nvPr>
            <p:ph type="title" hasCustomPrompt="1"/>
          </p:nvPr>
        </p:nvSpPr>
        <p:spPr>
          <a:xfrm>
            <a:off x="341523" y="839179"/>
            <a:ext cx="11523643" cy="626393"/>
          </a:xfrm>
        </p:spPr>
        <p:txBody>
          <a:bodyPr>
            <a:normAutofit/>
          </a:bodyPr>
          <a:lstStyle>
            <a:lvl1pPr algn="l">
              <a:defRPr sz="2400" spc="3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209DD1-0D2D-D92A-0962-6C68F0B7CABE}"/>
              </a:ext>
            </a:extLst>
          </p:cNvPr>
          <p:cNvSpPr>
            <a:spLocks noGrp="1"/>
          </p:cNvSpPr>
          <p:nvPr>
            <p:ph idx="1"/>
          </p:nvPr>
        </p:nvSpPr>
        <p:spPr>
          <a:xfrm>
            <a:off x="341523" y="2304752"/>
            <a:ext cx="11523643" cy="4066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1DE4A1B-35E9-7CAB-9BEC-E3BD8A0A0E34}"/>
              </a:ext>
            </a:extLst>
          </p:cNvPr>
          <p:cNvSpPr>
            <a:spLocks noGrp="1"/>
          </p:cNvSpPr>
          <p:nvPr>
            <p:ph type="ftr" sz="quarter" idx="11"/>
          </p:nvPr>
        </p:nvSpPr>
        <p:spPr>
          <a:xfrm>
            <a:off x="616914" y="6443214"/>
            <a:ext cx="4114800" cy="365125"/>
          </a:xfrm>
        </p:spPr>
        <p:txBody>
          <a:bodyPr/>
          <a:lstStyle>
            <a:lvl1pPr algn="l">
              <a:defRPr>
                <a:solidFill>
                  <a:schemeClr val="bg1"/>
                </a:solidFill>
              </a:defRPr>
            </a:lvl1pPr>
          </a:lstStyle>
          <a:p>
            <a:r>
              <a:rPr lang="it-IT"/>
              <a:t>l     CORPORATE PRESENTATION    l    April 2024</a:t>
            </a:r>
            <a:endParaRPr lang="en-GB"/>
          </a:p>
        </p:txBody>
      </p:sp>
      <p:sp>
        <p:nvSpPr>
          <p:cNvPr id="6" name="Slide Number Placeholder 5">
            <a:extLst>
              <a:ext uri="{FF2B5EF4-FFF2-40B4-BE49-F238E27FC236}">
                <a16:creationId xmlns:a16="http://schemas.microsoft.com/office/drawing/2014/main" id="{1EADA1F4-6C9E-E2CE-3427-2741B50BF04A}"/>
              </a:ext>
            </a:extLst>
          </p:cNvPr>
          <p:cNvSpPr>
            <a:spLocks noGrp="1"/>
          </p:cNvSpPr>
          <p:nvPr>
            <p:ph type="sldNum" sz="quarter" idx="12"/>
          </p:nvPr>
        </p:nvSpPr>
        <p:spPr>
          <a:xfrm>
            <a:off x="334177" y="6430466"/>
            <a:ext cx="677538" cy="365125"/>
          </a:xfrm>
        </p:spPr>
        <p:txBody>
          <a:bodyPr/>
          <a:lstStyle>
            <a:lvl1pPr algn="l">
              <a:defRPr>
                <a:solidFill>
                  <a:schemeClr val="bg1"/>
                </a:solidFill>
              </a:defRPr>
            </a:lvl1pPr>
          </a:lstStyle>
          <a:p>
            <a:fld id="{FCBF8F21-0EB5-41CC-AF8C-A4704FFD9176}" type="slidenum">
              <a:rPr lang="en-GB" smtClean="0"/>
              <a:pPr/>
              <a:t>‹#›</a:t>
            </a:fld>
            <a:endParaRPr lang="en-GB"/>
          </a:p>
        </p:txBody>
      </p:sp>
      <p:sp>
        <p:nvSpPr>
          <p:cNvPr id="11" name="Text Placeholder 2">
            <a:extLst>
              <a:ext uri="{FF2B5EF4-FFF2-40B4-BE49-F238E27FC236}">
                <a16:creationId xmlns:a16="http://schemas.microsoft.com/office/drawing/2014/main" id="{61BE3B1D-2177-0587-178E-B375C4BD04C5}"/>
              </a:ext>
            </a:extLst>
          </p:cNvPr>
          <p:cNvSpPr>
            <a:spLocks noGrp="1"/>
          </p:cNvSpPr>
          <p:nvPr>
            <p:ph type="body" idx="13"/>
          </p:nvPr>
        </p:nvSpPr>
        <p:spPr>
          <a:xfrm>
            <a:off x="334177" y="1401118"/>
            <a:ext cx="11523643" cy="455630"/>
          </a:xfrm>
        </p:spPr>
        <p:txBody>
          <a:bodyPr anchor="ctr">
            <a:normAutofit/>
          </a:bodyPr>
          <a:lstStyle>
            <a:lvl1pPr marL="0" indent="0">
              <a:buNone/>
              <a:defRPr sz="1400" b="0" strike="noStrike" spc="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525971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C00EDB-066A-A143-C917-998514B8E989}"/>
              </a:ext>
            </a:extLst>
          </p:cNvPr>
          <p:cNvSpPr/>
          <p:nvPr userDrawn="1"/>
        </p:nvSpPr>
        <p:spPr>
          <a:xfrm>
            <a:off x="-2" y="3459463"/>
            <a:ext cx="12191999" cy="3429000"/>
          </a:xfrm>
          <a:prstGeom prst="rect">
            <a:avLst/>
          </a:prstGeom>
          <a:solidFill>
            <a:srgbClr val="FBBC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a:extLst>
              <a:ext uri="{FF2B5EF4-FFF2-40B4-BE49-F238E27FC236}">
                <a16:creationId xmlns:a16="http://schemas.microsoft.com/office/drawing/2014/main" id="{DF929CBE-E0B0-4B7A-A600-134BC883B636}"/>
              </a:ext>
            </a:extLst>
          </p:cNvPr>
          <p:cNvSpPr>
            <a:spLocks noGrp="1"/>
          </p:cNvSpPr>
          <p:nvPr>
            <p:ph type="title" hasCustomPrompt="1"/>
          </p:nvPr>
        </p:nvSpPr>
        <p:spPr>
          <a:xfrm>
            <a:off x="341523" y="839179"/>
            <a:ext cx="11523643" cy="626393"/>
          </a:xfrm>
        </p:spPr>
        <p:txBody>
          <a:bodyPr>
            <a:normAutofit/>
          </a:bodyPr>
          <a:lstStyle>
            <a:lvl1pPr algn="l">
              <a:defRPr sz="2400" spc="3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209DD1-0D2D-D92A-0962-6C68F0B7CABE}"/>
              </a:ext>
            </a:extLst>
          </p:cNvPr>
          <p:cNvSpPr>
            <a:spLocks noGrp="1"/>
          </p:cNvSpPr>
          <p:nvPr>
            <p:ph idx="1"/>
          </p:nvPr>
        </p:nvSpPr>
        <p:spPr>
          <a:xfrm>
            <a:off x="341523" y="3684494"/>
            <a:ext cx="11523643" cy="268686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1DE4A1B-35E9-7CAB-9BEC-E3BD8A0A0E34}"/>
              </a:ext>
            </a:extLst>
          </p:cNvPr>
          <p:cNvSpPr>
            <a:spLocks noGrp="1"/>
          </p:cNvSpPr>
          <p:nvPr>
            <p:ph type="ftr" sz="quarter" idx="11"/>
          </p:nvPr>
        </p:nvSpPr>
        <p:spPr>
          <a:xfrm>
            <a:off x="616914" y="6443214"/>
            <a:ext cx="4114800" cy="365125"/>
          </a:xfrm>
        </p:spPr>
        <p:txBody>
          <a:bodyPr/>
          <a:lstStyle>
            <a:lvl1pPr algn="l">
              <a:defRPr>
                <a:solidFill>
                  <a:schemeClr val="bg1"/>
                </a:solidFill>
              </a:defRPr>
            </a:lvl1pPr>
          </a:lstStyle>
          <a:p>
            <a:r>
              <a:rPr lang="it-IT"/>
              <a:t>l     CORPORATE PRESENTATION    l    April 2024</a:t>
            </a:r>
            <a:endParaRPr lang="en-GB"/>
          </a:p>
        </p:txBody>
      </p:sp>
      <p:sp>
        <p:nvSpPr>
          <p:cNvPr id="6" name="Slide Number Placeholder 5">
            <a:extLst>
              <a:ext uri="{FF2B5EF4-FFF2-40B4-BE49-F238E27FC236}">
                <a16:creationId xmlns:a16="http://schemas.microsoft.com/office/drawing/2014/main" id="{1EADA1F4-6C9E-E2CE-3427-2741B50BF04A}"/>
              </a:ext>
            </a:extLst>
          </p:cNvPr>
          <p:cNvSpPr>
            <a:spLocks noGrp="1"/>
          </p:cNvSpPr>
          <p:nvPr>
            <p:ph type="sldNum" sz="quarter" idx="12"/>
          </p:nvPr>
        </p:nvSpPr>
        <p:spPr>
          <a:xfrm>
            <a:off x="334177" y="6430466"/>
            <a:ext cx="677538" cy="365125"/>
          </a:xfrm>
        </p:spPr>
        <p:txBody>
          <a:bodyPr/>
          <a:lstStyle>
            <a:lvl1pPr algn="l">
              <a:defRPr>
                <a:solidFill>
                  <a:schemeClr val="bg1"/>
                </a:solidFill>
              </a:defRPr>
            </a:lvl1pPr>
          </a:lstStyle>
          <a:p>
            <a:fld id="{FCBF8F21-0EB5-41CC-AF8C-A4704FFD9176}" type="slidenum">
              <a:rPr lang="en-GB" smtClean="0"/>
              <a:pPr/>
              <a:t>‹#›</a:t>
            </a:fld>
            <a:endParaRPr lang="en-GB"/>
          </a:p>
        </p:txBody>
      </p:sp>
      <p:pic>
        <p:nvPicPr>
          <p:cNvPr id="10" name="Picture 9">
            <a:extLst>
              <a:ext uri="{FF2B5EF4-FFF2-40B4-BE49-F238E27FC236}">
                <a16:creationId xmlns:a16="http://schemas.microsoft.com/office/drawing/2014/main" id="{359E3AA8-CD03-2559-646C-9CF21ADAD4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177" y="272528"/>
            <a:ext cx="785814" cy="428216"/>
          </a:xfrm>
          <a:prstGeom prst="rect">
            <a:avLst/>
          </a:prstGeom>
        </p:spPr>
      </p:pic>
      <p:sp>
        <p:nvSpPr>
          <p:cNvPr id="11" name="Text Placeholder 2">
            <a:extLst>
              <a:ext uri="{FF2B5EF4-FFF2-40B4-BE49-F238E27FC236}">
                <a16:creationId xmlns:a16="http://schemas.microsoft.com/office/drawing/2014/main" id="{61BE3B1D-2177-0587-178E-B375C4BD04C5}"/>
              </a:ext>
            </a:extLst>
          </p:cNvPr>
          <p:cNvSpPr>
            <a:spLocks noGrp="1"/>
          </p:cNvSpPr>
          <p:nvPr>
            <p:ph type="body" idx="13"/>
          </p:nvPr>
        </p:nvSpPr>
        <p:spPr>
          <a:xfrm>
            <a:off x="334177" y="1401118"/>
            <a:ext cx="11523643" cy="455630"/>
          </a:xfrm>
        </p:spPr>
        <p:txBody>
          <a:bodyPr anchor="ctr">
            <a:normAutofit/>
          </a:bodyPr>
          <a:lstStyle>
            <a:lvl1pPr marL="0" indent="0">
              <a:buNone/>
              <a:defRPr sz="1400" b="0" spc="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55625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C00EDB-066A-A143-C917-998514B8E989}"/>
              </a:ext>
            </a:extLst>
          </p:cNvPr>
          <p:cNvSpPr/>
          <p:nvPr userDrawn="1"/>
        </p:nvSpPr>
        <p:spPr>
          <a:xfrm>
            <a:off x="-2" y="4583017"/>
            <a:ext cx="12191999" cy="2305446"/>
          </a:xfrm>
          <a:prstGeom prst="rect">
            <a:avLst/>
          </a:prstGeom>
          <a:solidFill>
            <a:srgbClr val="FBBC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a:extLst>
              <a:ext uri="{FF2B5EF4-FFF2-40B4-BE49-F238E27FC236}">
                <a16:creationId xmlns:a16="http://schemas.microsoft.com/office/drawing/2014/main" id="{DF929CBE-E0B0-4B7A-A600-134BC883B636}"/>
              </a:ext>
            </a:extLst>
          </p:cNvPr>
          <p:cNvSpPr>
            <a:spLocks noGrp="1"/>
          </p:cNvSpPr>
          <p:nvPr>
            <p:ph type="title" hasCustomPrompt="1"/>
          </p:nvPr>
        </p:nvSpPr>
        <p:spPr>
          <a:xfrm>
            <a:off x="341523" y="839179"/>
            <a:ext cx="11523643" cy="626393"/>
          </a:xfrm>
        </p:spPr>
        <p:txBody>
          <a:bodyPr>
            <a:normAutofit/>
          </a:bodyPr>
          <a:lstStyle>
            <a:lvl1pPr algn="l">
              <a:defRPr sz="2400" spc="3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209DD1-0D2D-D92A-0962-6C68F0B7CABE}"/>
              </a:ext>
            </a:extLst>
          </p:cNvPr>
          <p:cNvSpPr>
            <a:spLocks noGrp="1"/>
          </p:cNvSpPr>
          <p:nvPr>
            <p:ph idx="1"/>
          </p:nvPr>
        </p:nvSpPr>
        <p:spPr>
          <a:xfrm>
            <a:off x="341523" y="4748270"/>
            <a:ext cx="11523643" cy="16230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1DE4A1B-35E9-7CAB-9BEC-E3BD8A0A0E34}"/>
              </a:ext>
            </a:extLst>
          </p:cNvPr>
          <p:cNvSpPr>
            <a:spLocks noGrp="1"/>
          </p:cNvSpPr>
          <p:nvPr>
            <p:ph type="ftr" sz="quarter" idx="11"/>
          </p:nvPr>
        </p:nvSpPr>
        <p:spPr>
          <a:xfrm>
            <a:off x="616914" y="6443214"/>
            <a:ext cx="4114800" cy="365125"/>
          </a:xfrm>
        </p:spPr>
        <p:txBody>
          <a:bodyPr/>
          <a:lstStyle>
            <a:lvl1pPr algn="l">
              <a:defRPr>
                <a:solidFill>
                  <a:schemeClr val="bg1"/>
                </a:solidFill>
              </a:defRPr>
            </a:lvl1pPr>
          </a:lstStyle>
          <a:p>
            <a:r>
              <a:rPr lang="it-IT"/>
              <a:t>l     CORPORATE PRESENTATION    l    April 2024</a:t>
            </a:r>
            <a:endParaRPr lang="en-GB"/>
          </a:p>
        </p:txBody>
      </p:sp>
      <p:sp>
        <p:nvSpPr>
          <p:cNvPr id="6" name="Slide Number Placeholder 5">
            <a:extLst>
              <a:ext uri="{FF2B5EF4-FFF2-40B4-BE49-F238E27FC236}">
                <a16:creationId xmlns:a16="http://schemas.microsoft.com/office/drawing/2014/main" id="{1EADA1F4-6C9E-E2CE-3427-2741B50BF04A}"/>
              </a:ext>
            </a:extLst>
          </p:cNvPr>
          <p:cNvSpPr>
            <a:spLocks noGrp="1"/>
          </p:cNvSpPr>
          <p:nvPr>
            <p:ph type="sldNum" sz="quarter" idx="12"/>
          </p:nvPr>
        </p:nvSpPr>
        <p:spPr>
          <a:xfrm>
            <a:off x="334177" y="6430466"/>
            <a:ext cx="677538" cy="365125"/>
          </a:xfrm>
        </p:spPr>
        <p:txBody>
          <a:bodyPr/>
          <a:lstStyle>
            <a:lvl1pPr algn="l">
              <a:defRPr>
                <a:solidFill>
                  <a:schemeClr val="bg1"/>
                </a:solidFill>
              </a:defRPr>
            </a:lvl1pPr>
          </a:lstStyle>
          <a:p>
            <a:fld id="{FCBF8F21-0EB5-41CC-AF8C-A4704FFD9176}" type="slidenum">
              <a:rPr lang="en-GB" smtClean="0"/>
              <a:pPr/>
              <a:t>‹#›</a:t>
            </a:fld>
            <a:endParaRPr lang="en-GB"/>
          </a:p>
        </p:txBody>
      </p:sp>
      <p:pic>
        <p:nvPicPr>
          <p:cNvPr id="10" name="Picture 9">
            <a:extLst>
              <a:ext uri="{FF2B5EF4-FFF2-40B4-BE49-F238E27FC236}">
                <a16:creationId xmlns:a16="http://schemas.microsoft.com/office/drawing/2014/main" id="{359E3AA8-CD03-2559-646C-9CF21ADAD4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177" y="272528"/>
            <a:ext cx="785814" cy="428216"/>
          </a:xfrm>
          <a:prstGeom prst="rect">
            <a:avLst/>
          </a:prstGeom>
        </p:spPr>
      </p:pic>
      <p:sp>
        <p:nvSpPr>
          <p:cNvPr id="11" name="Text Placeholder 2">
            <a:extLst>
              <a:ext uri="{FF2B5EF4-FFF2-40B4-BE49-F238E27FC236}">
                <a16:creationId xmlns:a16="http://schemas.microsoft.com/office/drawing/2014/main" id="{61BE3B1D-2177-0587-178E-B375C4BD04C5}"/>
              </a:ext>
            </a:extLst>
          </p:cNvPr>
          <p:cNvSpPr>
            <a:spLocks noGrp="1"/>
          </p:cNvSpPr>
          <p:nvPr>
            <p:ph type="body" idx="13"/>
          </p:nvPr>
        </p:nvSpPr>
        <p:spPr>
          <a:xfrm>
            <a:off x="334177" y="1401118"/>
            <a:ext cx="11523643" cy="455630"/>
          </a:xfrm>
        </p:spPr>
        <p:txBody>
          <a:bodyPr anchor="ctr">
            <a:normAutofit/>
          </a:bodyPr>
          <a:lstStyle>
            <a:lvl1pPr marL="0" indent="0">
              <a:buNone/>
              <a:defRPr sz="1400" b="0" spc="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115808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C00EDB-066A-A143-C917-998514B8E989}"/>
              </a:ext>
            </a:extLst>
          </p:cNvPr>
          <p:cNvSpPr/>
          <p:nvPr userDrawn="1"/>
        </p:nvSpPr>
        <p:spPr>
          <a:xfrm>
            <a:off x="0" y="839179"/>
            <a:ext cx="12199343" cy="2845315"/>
          </a:xfrm>
          <a:prstGeom prst="rect">
            <a:avLst/>
          </a:prstGeom>
          <a:solidFill>
            <a:srgbClr val="FBBC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a:extLst>
              <a:ext uri="{FF2B5EF4-FFF2-40B4-BE49-F238E27FC236}">
                <a16:creationId xmlns:a16="http://schemas.microsoft.com/office/drawing/2014/main" id="{DF929CBE-E0B0-4B7A-A600-134BC883B636}"/>
              </a:ext>
            </a:extLst>
          </p:cNvPr>
          <p:cNvSpPr>
            <a:spLocks noGrp="1"/>
          </p:cNvSpPr>
          <p:nvPr>
            <p:ph type="title" hasCustomPrompt="1"/>
          </p:nvPr>
        </p:nvSpPr>
        <p:spPr>
          <a:xfrm>
            <a:off x="341523" y="839179"/>
            <a:ext cx="11523643" cy="626393"/>
          </a:xfrm>
        </p:spPr>
        <p:txBody>
          <a:bodyPr>
            <a:normAutofit/>
          </a:bodyPr>
          <a:lstStyle>
            <a:lvl1pPr algn="l">
              <a:defRPr sz="2400" spc="3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209DD1-0D2D-D92A-0962-6C68F0B7CABE}"/>
              </a:ext>
            </a:extLst>
          </p:cNvPr>
          <p:cNvSpPr>
            <a:spLocks noGrp="1"/>
          </p:cNvSpPr>
          <p:nvPr>
            <p:ph idx="1"/>
          </p:nvPr>
        </p:nvSpPr>
        <p:spPr>
          <a:xfrm>
            <a:off x="341523" y="3684494"/>
            <a:ext cx="11523643" cy="26868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1DE4A1B-35E9-7CAB-9BEC-E3BD8A0A0E34}"/>
              </a:ext>
            </a:extLst>
          </p:cNvPr>
          <p:cNvSpPr>
            <a:spLocks noGrp="1"/>
          </p:cNvSpPr>
          <p:nvPr>
            <p:ph type="ftr" sz="quarter" idx="11"/>
          </p:nvPr>
        </p:nvSpPr>
        <p:spPr>
          <a:xfrm>
            <a:off x="616914" y="6443214"/>
            <a:ext cx="4114800" cy="365125"/>
          </a:xfrm>
        </p:spPr>
        <p:txBody>
          <a:bodyPr/>
          <a:lstStyle>
            <a:lvl1pPr algn="l">
              <a:defRPr>
                <a:solidFill>
                  <a:srgbClr val="5E5E5E"/>
                </a:solidFill>
              </a:defRPr>
            </a:lvl1pPr>
          </a:lstStyle>
          <a:p>
            <a:r>
              <a:rPr lang="it-IT"/>
              <a:t>l     CORPORATE PRESENTATION    l    April 2024</a:t>
            </a:r>
            <a:endParaRPr lang="en-GB"/>
          </a:p>
        </p:txBody>
      </p:sp>
      <p:sp>
        <p:nvSpPr>
          <p:cNvPr id="6" name="Slide Number Placeholder 5">
            <a:extLst>
              <a:ext uri="{FF2B5EF4-FFF2-40B4-BE49-F238E27FC236}">
                <a16:creationId xmlns:a16="http://schemas.microsoft.com/office/drawing/2014/main" id="{1EADA1F4-6C9E-E2CE-3427-2741B50BF04A}"/>
              </a:ext>
            </a:extLst>
          </p:cNvPr>
          <p:cNvSpPr>
            <a:spLocks noGrp="1"/>
          </p:cNvSpPr>
          <p:nvPr>
            <p:ph type="sldNum" sz="quarter" idx="12"/>
          </p:nvPr>
        </p:nvSpPr>
        <p:spPr>
          <a:xfrm>
            <a:off x="334177" y="6430466"/>
            <a:ext cx="677538" cy="365125"/>
          </a:xfrm>
        </p:spPr>
        <p:txBody>
          <a:bodyPr/>
          <a:lstStyle>
            <a:lvl1pPr algn="l">
              <a:defRPr>
                <a:solidFill>
                  <a:srgbClr val="5E5E5E"/>
                </a:solidFill>
              </a:defRPr>
            </a:lvl1pPr>
          </a:lstStyle>
          <a:p>
            <a:fld id="{FCBF8F21-0EB5-41CC-AF8C-A4704FFD9176}" type="slidenum">
              <a:rPr lang="en-GB" smtClean="0"/>
              <a:pPr/>
              <a:t>‹#›</a:t>
            </a:fld>
            <a:endParaRPr lang="en-GB"/>
          </a:p>
        </p:txBody>
      </p:sp>
      <p:pic>
        <p:nvPicPr>
          <p:cNvPr id="10" name="Picture 9">
            <a:extLst>
              <a:ext uri="{FF2B5EF4-FFF2-40B4-BE49-F238E27FC236}">
                <a16:creationId xmlns:a16="http://schemas.microsoft.com/office/drawing/2014/main" id="{359E3AA8-CD03-2559-646C-9CF21ADAD4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177" y="272528"/>
            <a:ext cx="785814" cy="428216"/>
          </a:xfrm>
          <a:prstGeom prst="rect">
            <a:avLst/>
          </a:prstGeom>
        </p:spPr>
      </p:pic>
      <p:sp>
        <p:nvSpPr>
          <p:cNvPr id="11" name="Text Placeholder 2">
            <a:extLst>
              <a:ext uri="{FF2B5EF4-FFF2-40B4-BE49-F238E27FC236}">
                <a16:creationId xmlns:a16="http://schemas.microsoft.com/office/drawing/2014/main" id="{61BE3B1D-2177-0587-178E-B375C4BD04C5}"/>
              </a:ext>
            </a:extLst>
          </p:cNvPr>
          <p:cNvSpPr>
            <a:spLocks noGrp="1"/>
          </p:cNvSpPr>
          <p:nvPr>
            <p:ph type="body" idx="13"/>
          </p:nvPr>
        </p:nvSpPr>
        <p:spPr>
          <a:xfrm>
            <a:off x="334177" y="1401118"/>
            <a:ext cx="11523643" cy="455630"/>
          </a:xfrm>
        </p:spPr>
        <p:txBody>
          <a:bodyPr anchor="ctr">
            <a:normAutofit/>
          </a:bodyPr>
          <a:lstStyle>
            <a:lvl1pPr marL="0" indent="0">
              <a:buNone/>
              <a:defRPr sz="1400" b="0" spc="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643661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C00EDB-066A-A143-C917-998514B8E989}"/>
              </a:ext>
            </a:extLst>
          </p:cNvPr>
          <p:cNvSpPr/>
          <p:nvPr userDrawn="1"/>
        </p:nvSpPr>
        <p:spPr>
          <a:xfrm>
            <a:off x="0" y="839179"/>
            <a:ext cx="12199343" cy="6018821"/>
          </a:xfrm>
          <a:prstGeom prst="rect">
            <a:avLst/>
          </a:prstGeom>
          <a:solidFill>
            <a:srgbClr val="FBBC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a:extLst>
              <a:ext uri="{FF2B5EF4-FFF2-40B4-BE49-F238E27FC236}">
                <a16:creationId xmlns:a16="http://schemas.microsoft.com/office/drawing/2014/main" id="{DF929CBE-E0B0-4B7A-A600-134BC883B636}"/>
              </a:ext>
            </a:extLst>
          </p:cNvPr>
          <p:cNvSpPr>
            <a:spLocks noGrp="1"/>
          </p:cNvSpPr>
          <p:nvPr>
            <p:ph type="title" hasCustomPrompt="1"/>
          </p:nvPr>
        </p:nvSpPr>
        <p:spPr>
          <a:xfrm>
            <a:off x="341523" y="839179"/>
            <a:ext cx="11523643" cy="626393"/>
          </a:xfrm>
        </p:spPr>
        <p:txBody>
          <a:bodyPr>
            <a:normAutofit/>
          </a:bodyPr>
          <a:lstStyle>
            <a:lvl1pPr algn="l">
              <a:defRPr sz="2400" spc="3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209DD1-0D2D-D92A-0962-6C68F0B7CABE}"/>
              </a:ext>
            </a:extLst>
          </p:cNvPr>
          <p:cNvSpPr>
            <a:spLocks noGrp="1"/>
          </p:cNvSpPr>
          <p:nvPr>
            <p:ph idx="1"/>
          </p:nvPr>
        </p:nvSpPr>
        <p:spPr>
          <a:xfrm>
            <a:off x="341523" y="3684494"/>
            <a:ext cx="11523643" cy="268686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1DE4A1B-35E9-7CAB-9BEC-E3BD8A0A0E34}"/>
              </a:ext>
            </a:extLst>
          </p:cNvPr>
          <p:cNvSpPr>
            <a:spLocks noGrp="1"/>
          </p:cNvSpPr>
          <p:nvPr>
            <p:ph type="ftr" sz="quarter" idx="11"/>
          </p:nvPr>
        </p:nvSpPr>
        <p:spPr>
          <a:xfrm>
            <a:off x="616914" y="6443214"/>
            <a:ext cx="4114800" cy="365125"/>
          </a:xfrm>
        </p:spPr>
        <p:txBody>
          <a:bodyPr/>
          <a:lstStyle>
            <a:lvl1pPr algn="l">
              <a:defRPr>
                <a:solidFill>
                  <a:schemeClr val="bg1"/>
                </a:solidFill>
              </a:defRPr>
            </a:lvl1pPr>
          </a:lstStyle>
          <a:p>
            <a:r>
              <a:rPr lang="it-IT"/>
              <a:t>l     CORPORATE PRESENTATION    l    April 2024</a:t>
            </a:r>
            <a:endParaRPr lang="en-GB"/>
          </a:p>
        </p:txBody>
      </p:sp>
      <p:sp>
        <p:nvSpPr>
          <p:cNvPr id="6" name="Slide Number Placeholder 5">
            <a:extLst>
              <a:ext uri="{FF2B5EF4-FFF2-40B4-BE49-F238E27FC236}">
                <a16:creationId xmlns:a16="http://schemas.microsoft.com/office/drawing/2014/main" id="{1EADA1F4-6C9E-E2CE-3427-2741B50BF04A}"/>
              </a:ext>
            </a:extLst>
          </p:cNvPr>
          <p:cNvSpPr>
            <a:spLocks noGrp="1"/>
          </p:cNvSpPr>
          <p:nvPr>
            <p:ph type="sldNum" sz="quarter" idx="12"/>
          </p:nvPr>
        </p:nvSpPr>
        <p:spPr>
          <a:xfrm>
            <a:off x="334177" y="6430466"/>
            <a:ext cx="677538" cy="365125"/>
          </a:xfrm>
        </p:spPr>
        <p:txBody>
          <a:bodyPr/>
          <a:lstStyle>
            <a:lvl1pPr algn="l">
              <a:defRPr>
                <a:solidFill>
                  <a:schemeClr val="bg1"/>
                </a:solidFill>
              </a:defRPr>
            </a:lvl1pPr>
          </a:lstStyle>
          <a:p>
            <a:fld id="{FCBF8F21-0EB5-41CC-AF8C-A4704FFD9176}" type="slidenum">
              <a:rPr lang="en-GB" smtClean="0"/>
              <a:pPr/>
              <a:t>‹#›</a:t>
            </a:fld>
            <a:endParaRPr lang="en-GB"/>
          </a:p>
        </p:txBody>
      </p:sp>
      <p:pic>
        <p:nvPicPr>
          <p:cNvPr id="10" name="Picture 9">
            <a:extLst>
              <a:ext uri="{FF2B5EF4-FFF2-40B4-BE49-F238E27FC236}">
                <a16:creationId xmlns:a16="http://schemas.microsoft.com/office/drawing/2014/main" id="{359E3AA8-CD03-2559-646C-9CF21ADAD4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177" y="272528"/>
            <a:ext cx="785814" cy="428216"/>
          </a:xfrm>
          <a:prstGeom prst="rect">
            <a:avLst/>
          </a:prstGeom>
        </p:spPr>
      </p:pic>
      <p:sp>
        <p:nvSpPr>
          <p:cNvPr id="11" name="Text Placeholder 2">
            <a:extLst>
              <a:ext uri="{FF2B5EF4-FFF2-40B4-BE49-F238E27FC236}">
                <a16:creationId xmlns:a16="http://schemas.microsoft.com/office/drawing/2014/main" id="{61BE3B1D-2177-0587-178E-B375C4BD04C5}"/>
              </a:ext>
            </a:extLst>
          </p:cNvPr>
          <p:cNvSpPr>
            <a:spLocks noGrp="1"/>
          </p:cNvSpPr>
          <p:nvPr>
            <p:ph type="body" idx="13"/>
          </p:nvPr>
        </p:nvSpPr>
        <p:spPr>
          <a:xfrm>
            <a:off x="334177" y="1401118"/>
            <a:ext cx="11523643" cy="455630"/>
          </a:xfrm>
        </p:spPr>
        <p:txBody>
          <a:bodyPr anchor="ctr">
            <a:normAutofit/>
          </a:bodyPr>
          <a:lstStyle>
            <a:lvl1pPr marL="0" indent="0">
              <a:buNone/>
              <a:defRPr sz="1400" b="0" spc="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077953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C00EDB-066A-A143-C917-998514B8E989}"/>
              </a:ext>
            </a:extLst>
          </p:cNvPr>
          <p:cNvSpPr/>
          <p:nvPr userDrawn="1"/>
        </p:nvSpPr>
        <p:spPr>
          <a:xfrm>
            <a:off x="6096000" y="0"/>
            <a:ext cx="6095999" cy="6858000"/>
          </a:xfrm>
          <a:prstGeom prst="rect">
            <a:avLst/>
          </a:prstGeom>
          <a:solidFill>
            <a:srgbClr val="DFD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929CBE-E0B0-4B7A-A600-134BC883B636}"/>
              </a:ext>
            </a:extLst>
          </p:cNvPr>
          <p:cNvSpPr>
            <a:spLocks noGrp="1"/>
          </p:cNvSpPr>
          <p:nvPr>
            <p:ph type="title" hasCustomPrompt="1"/>
          </p:nvPr>
        </p:nvSpPr>
        <p:spPr>
          <a:xfrm>
            <a:off x="341523" y="839179"/>
            <a:ext cx="5651653" cy="626393"/>
          </a:xfrm>
        </p:spPr>
        <p:txBody>
          <a:bodyPr>
            <a:normAutofit/>
          </a:bodyPr>
          <a:lstStyle>
            <a:lvl1pPr algn="l">
              <a:defRPr sz="2400" spc="3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209DD1-0D2D-D92A-0962-6C68F0B7CABE}"/>
              </a:ext>
            </a:extLst>
          </p:cNvPr>
          <p:cNvSpPr>
            <a:spLocks noGrp="1"/>
          </p:cNvSpPr>
          <p:nvPr>
            <p:ph idx="1"/>
          </p:nvPr>
        </p:nvSpPr>
        <p:spPr>
          <a:xfrm>
            <a:off x="341523" y="2304752"/>
            <a:ext cx="5651653" cy="4066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1DE4A1B-35E9-7CAB-9BEC-E3BD8A0A0E34}"/>
              </a:ext>
            </a:extLst>
          </p:cNvPr>
          <p:cNvSpPr>
            <a:spLocks noGrp="1"/>
          </p:cNvSpPr>
          <p:nvPr>
            <p:ph type="ftr" sz="quarter" idx="11"/>
          </p:nvPr>
        </p:nvSpPr>
        <p:spPr>
          <a:xfrm>
            <a:off x="616914" y="6443214"/>
            <a:ext cx="4114800" cy="365125"/>
          </a:xfrm>
        </p:spPr>
        <p:txBody>
          <a:bodyPr/>
          <a:lstStyle>
            <a:lvl1pPr algn="l">
              <a:defRPr>
                <a:solidFill>
                  <a:srgbClr val="5E5E5E"/>
                </a:solidFill>
              </a:defRPr>
            </a:lvl1pPr>
          </a:lstStyle>
          <a:p>
            <a:r>
              <a:rPr lang="it-IT"/>
              <a:t>l     CORPORATE PRESENTATION    l    April 2024</a:t>
            </a:r>
            <a:endParaRPr lang="en-GB"/>
          </a:p>
        </p:txBody>
      </p:sp>
      <p:sp>
        <p:nvSpPr>
          <p:cNvPr id="6" name="Slide Number Placeholder 5">
            <a:extLst>
              <a:ext uri="{FF2B5EF4-FFF2-40B4-BE49-F238E27FC236}">
                <a16:creationId xmlns:a16="http://schemas.microsoft.com/office/drawing/2014/main" id="{1EADA1F4-6C9E-E2CE-3427-2741B50BF04A}"/>
              </a:ext>
            </a:extLst>
          </p:cNvPr>
          <p:cNvSpPr>
            <a:spLocks noGrp="1"/>
          </p:cNvSpPr>
          <p:nvPr>
            <p:ph type="sldNum" sz="quarter" idx="12"/>
          </p:nvPr>
        </p:nvSpPr>
        <p:spPr>
          <a:xfrm>
            <a:off x="334177" y="6430466"/>
            <a:ext cx="677538" cy="365125"/>
          </a:xfrm>
        </p:spPr>
        <p:txBody>
          <a:bodyPr/>
          <a:lstStyle>
            <a:lvl1pPr algn="l">
              <a:defRPr>
                <a:solidFill>
                  <a:srgbClr val="5E5E5E"/>
                </a:solidFill>
              </a:defRPr>
            </a:lvl1pPr>
          </a:lstStyle>
          <a:p>
            <a:fld id="{FCBF8F21-0EB5-41CC-AF8C-A4704FFD9176}" type="slidenum">
              <a:rPr lang="en-GB" smtClean="0"/>
              <a:pPr/>
              <a:t>‹#›</a:t>
            </a:fld>
            <a:endParaRPr lang="en-GB"/>
          </a:p>
        </p:txBody>
      </p:sp>
      <p:pic>
        <p:nvPicPr>
          <p:cNvPr id="10" name="Picture 9">
            <a:extLst>
              <a:ext uri="{FF2B5EF4-FFF2-40B4-BE49-F238E27FC236}">
                <a16:creationId xmlns:a16="http://schemas.microsoft.com/office/drawing/2014/main" id="{359E3AA8-CD03-2559-646C-9CF21ADAD4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177" y="272528"/>
            <a:ext cx="785814" cy="428216"/>
          </a:xfrm>
          <a:prstGeom prst="rect">
            <a:avLst/>
          </a:prstGeom>
        </p:spPr>
      </p:pic>
      <p:sp>
        <p:nvSpPr>
          <p:cNvPr id="11" name="Text Placeholder 2">
            <a:extLst>
              <a:ext uri="{FF2B5EF4-FFF2-40B4-BE49-F238E27FC236}">
                <a16:creationId xmlns:a16="http://schemas.microsoft.com/office/drawing/2014/main" id="{61BE3B1D-2177-0587-178E-B375C4BD04C5}"/>
              </a:ext>
            </a:extLst>
          </p:cNvPr>
          <p:cNvSpPr>
            <a:spLocks noGrp="1"/>
          </p:cNvSpPr>
          <p:nvPr>
            <p:ph type="body" idx="13"/>
          </p:nvPr>
        </p:nvSpPr>
        <p:spPr>
          <a:xfrm>
            <a:off x="334177" y="1401118"/>
            <a:ext cx="5658999" cy="455630"/>
          </a:xfrm>
        </p:spPr>
        <p:txBody>
          <a:bodyPr anchor="ctr">
            <a:normAutofit/>
          </a:bodyPr>
          <a:lstStyle>
            <a:lvl1pPr marL="0" indent="0">
              <a:buNone/>
              <a:defRPr sz="1400" b="0" spc="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85220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C00EDB-066A-A143-C917-998514B8E989}"/>
              </a:ext>
            </a:extLst>
          </p:cNvPr>
          <p:cNvSpPr/>
          <p:nvPr userDrawn="1"/>
        </p:nvSpPr>
        <p:spPr>
          <a:xfrm>
            <a:off x="6096000" y="0"/>
            <a:ext cx="6095999" cy="6858000"/>
          </a:xfrm>
          <a:prstGeom prst="rect">
            <a:avLst/>
          </a:prstGeom>
          <a:solidFill>
            <a:srgbClr val="5E5E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929CBE-E0B0-4B7A-A600-134BC883B636}"/>
              </a:ext>
            </a:extLst>
          </p:cNvPr>
          <p:cNvSpPr>
            <a:spLocks noGrp="1"/>
          </p:cNvSpPr>
          <p:nvPr>
            <p:ph type="title" hasCustomPrompt="1"/>
          </p:nvPr>
        </p:nvSpPr>
        <p:spPr>
          <a:xfrm>
            <a:off x="341523" y="839179"/>
            <a:ext cx="5651653" cy="626393"/>
          </a:xfrm>
        </p:spPr>
        <p:txBody>
          <a:bodyPr>
            <a:normAutofit/>
          </a:bodyPr>
          <a:lstStyle>
            <a:lvl1pPr algn="l">
              <a:defRPr sz="2400" spc="3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209DD1-0D2D-D92A-0962-6C68F0B7CABE}"/>
              </a:ext>
            </a:extLst>
          </p:cNvPr>
          <p:cNvSpPr>
            <a:spLocks noGrp="1"/>
          </p:cNvSpPr>
          <p:nvPr>
            <p:ph idx="1"/>
          </p:nvPr>
        </p:nvSpPr>
        <p:spPr>
          <a:xfrm>
            <a:off x="341523" y="2304752"/>
            <a:ext cx="5651653" cy="4066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1DE4A1B-35E9-7CAB-9BEC-E3BD8A0A0E34}"/>
              </a:ext>
            </a:extLst>
          </p:cNvPr>
          <p:cNvSpPr>
            <a:spLocks noGrp="1"/>
          </p:cNvSpPr>
          <p:nvPr>
            <p:ph type="ftr" sz="quarter" idx="11"/>
          </p:nvPr>
        </p:nvSpPr>
        <p:spPr>
          <a:xfrm>
            <a:off x="616914" y="6443214"/>
            <a:ext cx="4114800" cy="365125"/>
          </a:xfrm>
        </p:spPr>
        <p:txBody>
          <a:bodyPr/>
          <a:lstStyle>
            <a:lvl1pPr algn="l">
              <a:defRPr>
                <a:solidFill>
                  <a:srgbClr val="5E5E5E"/>
                </a:solidFill>
              </a:defRPr>
            </a:lvl1pPr>
          </a:lstStyle>
          <a:p>
            <a:r>
              <a:rPr lang="it-IT"/>
              <a:t>l     CORPORATE PRESENTATION    l    April 2024</a:t>
            </a:r>
            <a:endParaRPr lang="en-GB"/>
          </a:p>
        </p:txBody>
      </p:sp>
      <p:sp>
        <p:nvSpPr>
          <p:cNvPr id="6" name="Slide Number Placeholder 5">
            <a:extLst>
              <a:ext uri="{FF2B5EF4-FFF2-40B4-BE49-F238E27FC236}">
                <a16:creationId xmlns:a16="http://schemas.microsoft.com/office/drawing/2014/main" id="{1EADA1F4-6C9E-E2CE-3427-2741B50BF04A}"/>
              </a:ext>
            </a:extLst>
          </p:cNvPr>
          <p:cNvSpPr>
            <a:spLocks noGrp="1"/>
          </p:cNvSpPr>
          <p:nvPr>
            <p:ph type="sldNum" sz="quarter" idx="12"/>
          </p:nvPr>
        </p:nvSpPr>
        <p:spPr>
          <a:xfrm>
            <a:off x="334177" y="6430466"/>
            <a:ext cx="677538" cy="365125"/>
          </a:xfrm>
        </p:spPr>
        <p:txBody>
          <a:bodyPr/>
          <a:lstStyle>
            <a:lvl1pPr algn="l">
              <a:defRPr>
                <a:solidFill>
                  <a:srgbClr val="5E5E5E"/>
                </a:solidFill>
              </a:defRPr>
            </a:lvl1pPr>
          </a:lstStyle>
          <a:p>
            <a:fld id="{FCBF8F21-0EB5-41CC-AF8C-A4704FFD9176}" type="slidenum">
              <a:rPr lang="en-GB" smtClean="0"/>
              <a:pPr/>
              <a:t>‹#›</a:t>
            </a:fld>
            <a:endParaRPr lang="en-GB"/>
          </a:p>
        </p:txBody>
      </p:sp>
      <p:pic>
        <p:nvPicPr>
          <p:cNvPr id="10" name="Picture 9">
            <a:extLst>
              <a:ext uri="{FF2B5EF4-FFF2-40B4-BE49-F238E27FC236}">
                <a16:creationId xmlns:a16="http://schemas.microsoft.com/office/drawing/2014/main" id="{359E3AA8-CD03-2559-646C-9CF21ADAD4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177" y="272528"/>
            <a:ext cx="785814" cy="428216"/>
          </a:xfrm>
          <a:prstGeom prst="rect">
            <a:avLst/>
          </a:prstGeom>
        </p:spPr>
      </p:pic>
      <p:sp>
        <p:nvSpPr>
          <p:cNvPr id="11" name="Text Placeholder 2">
            <a:extLst>
              <a:ext uri="{FF2B5EF4-FFF2-40B4-BE49-F238E27FC236}">
                <a16:creationId xmlns:a16="http://schemas.microsoft.com/office/drawing/2014/main" id="{61BE3B1D-2177-0587-178E-B375C4BD04C5}"/>
              </a:ext>
            </a:extLst>
          </p:cNvPr>
          <p:cNvSpPr>
            <a:spLocks noGrp="1"/>
          </p:cNvSpPr>
          <p:nvPr>
            <p:ph type="body" idx="13"/>
          </p:nvPr>
        </p:nvSpPr>
        <p:spPr>
          <a:xfrm>
            <a:off x="334177" y="1401118"/>
            <a:ext cx="5658999" cy="455630"/>
          </a:xfrm>
        </p:spPr>
        <p:txBody>
          <a:bodyPr anchor="ctr">
            <a:normAutofit/>
          </a:bodyPr>
          <a:lstStyle>
            <a:lvl1pPr marL="0" indent="0">
              <a:buNone/>
              <a:defRPr sz="1400" b="0" spc="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5135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C00EDB-066A-A143-C917-998514B8E989}"/>
              </a:ext>
            </a:extLst>
          </p:cNvPr>
          <p:cNvSpPr/>
          <p:nvPr userDrawn="1"/>
        </p:nvSpPr>
        <p:spPr>
          <a:xfrm>
            <a:off x="6096000" y="0"/>
            <a:ext cx="6095999" cy="6858000"/>
          </a:xfrm>
          <a:prstGeom prst="rect">
            <a:avLst/>
          </a:prstGeom>
          <a:solidFill>
            <a:srgbClr val="A3C5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929CBE-E0B0-4B7A-A600-134BC883B636}"/>
              </a:ext>
            </a:extLst>
          </p:cNvPr>
          <p:cNvSpPr>
            <a:spLocks noGrp="1"/>
          </p:cNvSpPr>
          <p:nvPr>
            <p:ph type="title" hasCustomPrompt="1"/>
          </p:nvPr>
        </p:nvSpPr>
        <p:spPr>
          <a:xfrm>
            <a:off x="341523" y="839179"/>
            <a:ext cx="5651653" cy="626393"/>
          </a:xfrm>
        </p:spPr>
        <p:txBody>
          <a:bodyPr>
            <a:normAutofit/>
          </a:bodyPr>
          <a:lstStyle>
            <a:lvl1pPr algn="l">
              <a:defRPr sz="2400" spc="3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209DD1-0D2D-D92A-0962-6C68F0B7CABE}"/>
              </a:ext>
            </a:extLst>
          </p:cNvPr>
          <p:cNvSpPr>
            <a:spLocks noGrp="1"/>
          </p:cNvSpPr>
          <p:nvPr>
            <p:ph idx="1"/>
          </p:nvPr>
        </p:nvSpPr>
        <p:spPr>
          <a:xfrm>
            <a:off x="341523" y="2304752"/>
            <a:ext cx="5651653" cy="4066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1DE4A1B-35E9-7CAB-9BEC-E3BD8A0A0E34}"/>
              </a:ext>
            </a:extLst>
          </p:cNvPr>
          <p:cNvSpPr>
            <a:spLocks noGrp="1"/>
          </p:cNvSpPr>
          <p:nvPr>
            <p:ph type="ftr" sz="quarter" idx="11"/>
          </p:nvPr>
        </p:nvSpPr>
        <p:spPr>
          <a:xfrm>
            <a:off x="616914" y="6443214"/>
            <a:ext cx="4114800" cy="365125"/>
          </a:xfrm>
        </p:spPr>
        <p:txBody>
          <a:bodyPr/>
          <a:lstStyle>
            <a:lvl1pPr algn="l">
              <a:defRPr>
                <a:solidFill>
                  <a:srgbClr val="5E5E5E"/>
                </a:solidFill>
              </a:defRPr>
            </a:lvl1pPr>
          </a:lstStyle>
          <a:p>
            <a:r>
              <a:rPr lang="it-IT"/>
              <a:t>l     CORPORATE PRESENTATION    l    April 2024</a:t>
            </a:r>
            <a:endParaRPr lang="en-GB"/>
          </a:p>
        </p:txBody>
      </p:sp>
      <p:sp>
        <p:nvSpPr>
          <p:cNvPr id="6" name="Slide Number Placeholder 5">
            <a:extLst>
              <a:ext uri="{FF2B5EF4-FFF2-40B4-BE49-F238E27FC236}">
                <a16:creationId xmlns:a16="http://schemas.microsoft.com/office/drawing/2014/main" id="{1EADA1F4-6C9E-E2CE-3427-2741B50BF04A}"/>
              </a:ext>
            </a:extLst>
          </p:cNvPr>
          <p:cNvSpPr>
            <a:spLocks noGrp="1"/>
          </p:cNvSpPr>
          <p:nvPr>
            <p:ph type="sldNum" sz="quarter" idx="12"/>
          </p:nvPr>
        </p:nvSpPr>
        <p:spPr>
          <a:xfrm>
            <a:off x="334177" y="6430466"/>
            <a:ext cx="677538" cy="365125"/>
          </a:xfrm>
        </p:spPr>
        <p:txBody>
          <a:bodyPr/>
          <a:lstStyle>
            <a:lvl1pPr algn="l">
              <a:defRPr>
                <a:solidFill>
                  <a:srgbClr val="5E5E5E"/>
                </a:solidFill>
              </a:defRPr>
            </a:lvl1pPr>
          </a:lstStyle>
          <a:p>
            <a:fld id="{FCBF8F21-0EB5-41CC-AF8C-A4704FFD9176}" type="slidenum">
              <a:rPr lang="en-GB" smtClean="0"/>
              <a:pPr/>
              <a:t>‹#›</a:t>
            </a:fld>
            <a:endParaRPr lang="en-GB"/>
          </a:p>
        </p:txBody>
      </p:sp>
      <p:pic>
        <p:nvPicPr>
          <p:cNvPr id="10" name="Picture 9">
            <a:extLst>
              <a:ext uri="{FF2B5EF4-FFF2-40B4-BE49-F238E27FC236}">
                <a16:creationId xmlns:a16="http://schemas.microsoft.com/office/drawing/2014/main" id="{359E3AA8-CD03-2559-646C-9CF21ADAD4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177" y="272528"/>
            <a:ext cx="785814" cy="428216"/>
          </a:xfrm>
          <a:prstGeom prst="rect">
            <a:avLst/>
          </a:prstGeom>
        </p:spPr>
      </p:pic>
      <p:sp>
        <p:nvSpPr>
          <p:cNvPr id="11" name="Text Placeholder 2">
            <a:extLst>
              <a:ext uri="{FF2B5EF4-FFF2-40B4-BE49-F238E27FC236}">
                <a16:creationId xmlns:a16="http://schemas.microsoft.com/office/drawing/2014/main" id="{61BE3B1D-2177-0587-178E-B375C4BD04C5}"/>
              </a:ext>
            </a:extLst>
          </p:cNvPr>
          <p:cNvSpPr>
            <a:spLocks noGrp="1"/>
          </p:cNvSpPr>
          <p:nvPr>
            <p:ph type="body" idx="13"/>
          </p:nvPr>
        </p:nvSpPr>
        <p:spPr>
          <a:xfrm>
            <a:off x="334177" y="1401118"/>
            <a:ext cx="5658999" cy="455630"/>
          </a:xfrm>
        </p:spPr>
        <p:txBody>
          <a:bodyPr anchor="ctr">
            <a:normAutofit/>
          </a:bodyPr>
          <a:lstStyle>
            <a:lvl1pPr marL="0" indent="0">
              <a:buNone/>
              <a:defRPr sz="1400" b="0" spc="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29396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6" name="Picture 5" descr="A person wearing a hard hat and a yellow helmet sitting at a table&#10;&#10;Description automatically generated">
            <a:extLst>
              <a:ext uri="{FF2B5EF4-FFF2-40B4-BE49-F238E27FC236}">
                <a16:creationId xmlns:a16="http://schemas.microsoft.com/office/drawing/2014/main" id="{36168CFA-E01D-DAEB-533E-D59A303FCE7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6D470E1-1F8F-01C3-75E7-9A1FE9C91EF7}"/>
              </a:ext>
            </a:extLst>
          </p:cNvPr>
          <p:cNvSpPr/>
          <p:nvPr userDrawn="1"/>
        </p:nvSpPr>
        <p:spPr>
          <a:xfrm>
            <a:off x="-1" y="-5241"/>
            <a:ext cx="12192001" cy="6862977"/>
          </a:xfrm>
          <a:prstGeom prst="rect">
            <a:avLst/>
          </a:prstGeom>
          <a:solidFill>
            <a:srgbClr val="000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a:extLst>
              <a:ext uri="{FF2B5EF4-FFF2-40B4-BE49-F238E27FC236}">
                <a16:creationId xmlns:a16="http://schemas.microsoft.com/office/drawing/2014/main" id="{6821AD04-9C5F-EBA6-BA6C-4D568DE1597E}"/>
              </a:ext>
            </a:extLst>
          </p:cNvPr>
          <p:cNvSpPr>
            <a:spLocks noGrp="1"/>
          </p:cNvSpPr>
          <p:nvPr>
            <p:ph type="ctrTitle"/>
          </p:nvPr>
        </p:nvSpPr>
        <p:spPr>
          <a:xfrm>
            <a:off x="877705" y="3426248"/>
            <a:ext cx="4370024" cy="2387600"/>
          </a:xfrm>
        </p:spPr>
        <p:txBody>
          <a:bodyPr anchor="b">
            <a:normAutofit/>
          </a:bodyPr>
          <a:lstStyle>
            <a:lvl1pPr algn="l">
              <a:defRPr sz="54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5D38612-6671-28F0-9C79-BE5211AC95A9}"/>
              </a:ext>
            </a:extLst>
          </p:cNvPr>
          <p:cNvSpPr>
            <a:spLocks noGrp="1"/>
          </p:cNvSpPr>
          <p:nvPr>
            <p:ph type="subTitle" idx="1"/>
          </p:nvPr>
        </p:nvSpPr>
        <p:spPr>
          <a:xfrm>
            <a:off x="877705" y="2399083"/>
            <a:ext cx="4370024" cy="696658"/>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9" name="Picture 8">
            <a:extLst>
              <a:ext uri="{FF2B5EF4-FFF2-40B4-BE49-F238E27FC236}">
                <a16:creationId xmlns:a16="http://schemas.microsoft.com/office/drawing/2014/main" id="{20982FE4-51ED-DF57-F1F8-1FB01D99741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77705" y="1285530"/>
            <a:ext cx="1436958" cy="783046"/>
          </a:xfrm>
          <a:prstGeom prst="rect">
            <a:avLst/>
          </a:prstGeom>
        </p:spPr>
      </p:pic>
    </p:spTree>
    <p:extLst>
      <p:ext uri="{BB962C8B-B14F-4D97-AF65-F5344CB8AC3E}">
        <p14:creationId xmlns:p14="http://schemas.microsoft.com/office/powerpoint/2010/main" val="4976879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C00EDB-066A-A143-C917-998514B8E989}"/>
              </a:ext>
            </a:extLst>
          </p:cNvPr>
          <p:cNvSpPr/>
          <p:nvPr userDrawn="1"/>
        </p:nvSpPr>
        <p:spPr>
          <a:xfrm>
            <a:off x="7954178" y="0"/>
            <a:ext cx="4237821" cy="6858000"/>
          </a:xfrm>
          <a:prstGeom prst="rect">
            <a:avLst/>
          </a:prstGeom>
          <a:solidFill>
            <a:srgbClr val="DFD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929CBE-E0B0-4B7A-A600-134BC883B636}"/>
              </a:ext>
            </a:extLst>
          </p:cNvPr>
          <p:cNvSpPr>
            <a:spLocks noGrp="1"/>
          </p:cNvSpPr>
          <p:nvPr>
            <p:ph type="title" hasCustomPrompt="1"/>
          </p:nvPr>
        </p:nvSpPr>
        <p:spPr>
          <a:xfrm>
            <a:off x="341523" y="839179"/>
            <a:ext cx="5651653" cy="626393"/>
          </a:xfrm>
        </p:spPr>
        <p:txBody>
          <a:bodyPr>
            <a:normAutofit/>
          </a:bodyPr>
          <a:lstStyle>
            <a:lvl1pPr algn="l">
              <a:defRPr sz="2400" spc="3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209DD1-0D2D-D92A-0962-6C68F0B7CABE}"/>
              </a:ext>
            </a:extLst>
          </p:cNvPr>
          <p:cNvSpPr>
            <a:spLocks noGrp="1"/>
          </p:cNvSpPr>
          <p:nvPr>
            <p:ph idx="1"/>
          </p:nvPr>
        </p:nvSpPr>
        <p:spPr>
          <a:xfrm>
            <a:off x="341523" y="2304752"/>
            <a:ext cx="5651653" cy="4066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1DE4A1B-35E9-7CAB-9BEC-E3BD8A0A0E34}"/>
              </a:ext>
            </a:extLst>
          </p:cNvPr>
          <p:cNvSpPr>
            <a:spLocks noGrp="1"/>
          </p:cNvSpPr>
          <p:nvPr>
            <p:ph type="ftr" sz="quarter" idx="11"/>
          </p:nvPr>
        </p:nvSpPr>
        <p:spPr>
          <a:xfrm>
            <a:off x="616914" y="6443214"/>
            <a:ext cx="4114800" cy="365125"/>
          </a:xfrm>
        </p:spPr>
        <p:txBody>
          <a:bodyPr/>
          <a:lstStyle>
            <a:lvl1pPr algn="l">
              <a:defRPr>
                <a:solidFill>
                  <a:srgbClr val="5E5E5E"/>
                </a:solidFill>
              </a:defRPr>
            </a:lvl1pPr>
          </a:lstStyle>
          <a:p>
            <a:r>
              <a:rPr lang="it-IT"/>
              <a:t>l     CORPORATE PRESENTATION    l    April 2024</a:t>
            </a:r>
            <a:endParaRPr lang="en-GB"/>
          </a:p>
        </p:txBody>
      </p:sp>
      <p:sp>
        <p:nvSpPr>
          <p:cNvPr id="6" name="Slide Number Placeholder 5">
            <a:extLst>
              <a:ext uri="{FF2B5EF4-FFF2-40B4-BE49-F238E27FC236}">
                <a16:creationId xmlns:a16="http://schemas.microsoft.com/office/drawing/2014/main" id="{1EADA1F4-6C9E-E2CE-3427-2741B50BF04A}"/>
              </a:ext>
            </a:extLst>
          </p:cNvPr>
          <p:cNvSpPr>
            <a:spLocks noGrp="1"/>
          </p:cNvSpPr>
          <p:nvPr>
            <p:ph type="sldNum" sz="quarter" idx="12"/>
          </p:nvPr>
        </p:nvSpPr>
        <p:spPr>
          <a:xfrm>
            <a:off x="334177" y="6430466"/>
            <a:ext cx="677538" cy="365125"/>
          </a:xfrm>
        </p:spPr>
        <p:txBody>
          <a:bodyPr/>
          <a:lstStyle>
            <a:lvl1pPr algn="l">
              <a:defRPr>
                <a:solidFill>
                  <a:srgbClr val="5E5E5E"/>
                </a:solidFill>
              </a:defRPr>
            </a:lvl1pPr>
          </a:lstStyle>
          <a:p>
            <a:fld id="{FCBF8F21-0EB5-41CC-AF8C-A4704FFD9176}" type="slidenum">
              <a:rPr lang="en-GB" smtClean="0"/>
              <a:pPr/>
              <a:t>‹#›</a:t>
            </a:fld>
            <a:endParaRPr lang="en-GB"/>
          </a:p>
        </p:txBody>
      </p:sp>
      <p:pic>
        <p:nvPicPr>
          <p:cNvPr id="10" name="Picture 9">
            <a:extLst>
              <a:ext uri="{FF2B5EF4-FFF2-40B4-BE49-F238E27FC236}">
                <a16:creationId xmlns:a16="http://schemas.microsoft.com/office/drawing/2014/main" id="{359E3AA8-CD03-2559-646C-9CF21ADAD4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177" y="272528"/>
            <a:ext cx="785814" cy="428216"/>
          </a:xfrm>
          <a:prstGeom prst="rect">
            <a:avLst/>
          </a:prstGeom>
        </p:spPr>
      </p:pic>
      <p:sp>
        <p:nvSpPr>
          <p:cNvPr id="11" name="Text Placeholder 2">
            <a:extLst>
              <a:ext uri="{FF2B5EF4-FFF2-40B4-BE49-F238E27FC236}">
                <a16:creationId xmlns:a16="http://schemas.microsoft.com/office/drawing/2014/main" id="{61BE3B1D-2177-0587-178E-B375C4BD04C5}"/>
              </a:ext>
            </a:extLst>
          </p:cNvPr>
          <p:cNvSpPr>
            <a:spLocks noGrp="1"/>
          </p:cNvSpPr>
          <p:nvPr>
            <p:ph type="body" idx="13"/>
          </p:nvPr>
        </p:nvSpPr>
        <p:spPr>
          <a:xfrm>
            <a:off x="334177" y="1401118"/>
            <a:ext cx="5658999" cy="455630"/>
          </a:xfrm>
        </p:spPr>
        <p:txBody>
          <a:bodyPr anchor="ctr">
            <a:normAutofit/>
          </a:bodyPr>
          <a:lstStyle>
            <a:lvl1pPr marL="0" indent="0">
              <a:buNone/>
              <a:defRPr sz="1400" b="0" spc="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674614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AB911-71F3-869A-5114-30B5DB2514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495F498-E433-63EE-B2F2-20669046A7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A20C7-4D0D-2FEA-C0D6-AF40E5C51A63}"/>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A87BFB11-51DD-F596-657B-E3104F974D76}"/>
              </a:ext>
            </a:extLst>
          </p:cNvPr>
          <p:cNvSpPr>
            <a:spLocks noGrp="1"/>
          </p:cNvSpPr>
          <p:nvPr>
            <p:ph type="ftr" sz="quarter" idx="11"/>
          </p:nvPr>
        </p:nvSpPr>
        <p:spPr/>
        <p:txBody>
          <a:bodyPr/>
          <a:lstStyle/>
          <a:p>
            <a:r>
              <a:rPr lang="it-IT"/>
              <a:t>l     CORPORATE PRESENTATION    l    April 2024</a:t>
            </a:r>
            <a:endParaRPr lang="en-GB"/>
          </a:p>
        </p:txBody>
      </p:sp>
      <p:sp>
        <p:nvSpPr>
          <p:cNvPr id="6" name="Slide Number Placeholder 5">
            <a:extLst>
              <a:ext uri="{FF2B5EF4-FFF2-40B4-BE49-F238E27FC236}">
                <a16:creationId xmlns:a16="http://schemas.microsoft.com/office/drawing/2014/main" id="{8E87639A-B5A5-9520-6CBC-1630004A0C0D}"/>
              </a:ext>
            </a:extLst>
          </p:cNvPr>
          <p:cNvSpPr>
            <a:spLocks noGrp="1"/>
          </p:cNvSpPr>
          <p:nvPr>
            <p:ph type="sldNum" sz="quarter" idx="12"/>
          </p:nvPr>
        </p:nvSpPr>
        <p:spPr/>
        <p:txBody>
          <a:bodyPr/>
          <a:lstStyle/>
          <a:p>
            <a:fld id="{FCBF8F21-0EB5-41CC-AF8C-A4704FFD9176}" type="slidenum">
              <a:rPr lang="en-GB" smtClean="0"/>
              <a:t>‹#›</a:t>
            </a:fld>
            <a:endParaRPr lang="en-GB"/>
          </a:p>
        </p:txBody>
      </p:sp>
    </p:spTree>
    <p:extLst>
      <p:ext uri="{BB962C8B-B14F-4D97-AF65-F5344CB8AC3E}">
        <p14:creationId xmlns:p14="http://schemas.microsoft.com/office/powerpoint/2010/main" val="3590872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B2C80-D09B-7783-02CE-F93FA03E30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FDA8D64-E27D-7AC1-8550-D4F825AE6D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1E81261-488E-5F34-91E9-884AC4B8E4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937A9C-FF8D-EA2A-F957-51000480499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09EA8C8-0941-A170-BA07-12079ACEB246}"/>
              </a:ext>
            </a:extLst>
          </p:cNvPr>
          <p:cNvSpPr>
            <a:spLocks noGrp="1"/>
          </p:cNvSpPr>
          <p:nvPr>
            <p:ph type="ftr" sz="quarter" idx="11"/>
          </p:nvPr>
        </p:nvSpPr>
        <p:spPr/>
        <p:txBody>
          <a:bodyPr/>
          <a:lstStyle/>
          <a:p>
            <a:r>
              <a:rPr lang="it-IT"/>
              <a:t>l     CORPORATE PRESENTATION    l    April 2024</a:t>
            </a:r>
            <a:endParaRPr lang="en-GB"/>
          </a:p>
        </p:txBody>
      </p:sp>
      <p:sp>
        <p:nvSpPr>
          <p:cNvPr id="7" name="Slide Number Placeholder 6">
            <a:extLst>
              <a:ext uri="{FF2B5EF4-FFF2-40B4-BE49-F238E27FC236}">
                <a16:creationId xmlns:a16="http://schemas.microsoft.com/office/drawing/2014/main" id="{91469407-E605-A79A-3965-8A9788389595}"/>
              </a:ext>
            </a:extLst>
          </p:cNvPr>
          <p:cNvSpPr>
            <a:spLocks noGrp="1"/>
          </p:cNvSpPr>
          <p:nvPr>
            <p:ph type="sldNum" sz="quarter" idx="12"/>
          </p:nvPr>
        </p:nvSpPr>
        <p:spPr/>
        <p:txBody>
          <a:bodyPr/>
          <a:lstStyle/>
          <a:p>
            <a:fld id="{FCBF8F21-0EB5-41CC-AF8C-A4704FFD9176}" type="slidenum">
              <a:rPr lang="en-GB" smtClean="0"/>
              <a:t>‹#›</a:t>
            </a:fld>
            <a:endParaRPr lang="en-GB"/>
          </a:p>
        </p:txBody>
      </p:sp>
    </p:spTree>
    <p:extLst>
      <p:ext uri="{BB962C8B-B14F-4D97-AF65-F5344CB8AC3E}">
        <p14:creationId xmlns:p14="http://schemas.microsoft.com/office/powerpoint/2010/main" val="235682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4DDE1-D3F0-3632-51F8-D9FB9E59670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BB7FB8D-84B0-2894-A743-E2D8A5A1E6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6E0A0D-06B1-4120-8455-D315CCE59D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E349375-F146-5A80-9FE3-8E67E46515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F352D7-7238-AAB1-43C6-54160C7A8C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C274034-4FBA-DCB0-5DC1-A5CA8853348C}"/>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C33E2417-5AD0-BAF1-BCFF-BA8141A1EF53}"/>
              </a:ext>
            </a:extLst>
          </p:cNvPr>
          <p:cNvSpPr>
            <a:spLocks noGrp="1"/>
          </p:cNvSpPr>
          <p:nvPr>
            <p:ph type="ftr" sz="quarter" idx="11"/>
          </p:nvPr>
        </p:nvSpPr>
        <p:spPr/>
        <p:txBody>
          <a:bodyPr/>
          <a:lstStyle/>
          <a:p>
            <a:r>
              <a:rPr lang="it-IT"/>
              <a:t>l     CORPORATE PRESENTATION    l    April 2024</a:t>
            </a:r>
            <a:endParaRPr lang="en-GB"/>
          </a:p>
        </p:txBody>
      </p:sp>
      <p:sp>
        <p:nvSpPr>
          <p:cNvPr id="9" name="Slide Number Placeholder 8">
            <a:extLst>
              <a:ext uri="{FF2B5EF4-FFF2-40B4-BE49-F238E27FC236}">
                <a16:creationId xmlns:a16="http://schemas.microsoft.com/office/drawing/2014/main" id="{B097AF9C-7012-D0BB-7127-E59F08686825}"/>
              </a:ext>
            </a:extLst>
          </p:cNvPr>
          <p:cNvSpPr>
            <a:spLocks noGrp="1"/>
          </p:cNvSpPr>
          <p:nvPr>
            <p:ph type="sldNum" sz="quarter" idx="12"/>
          </p:nvPr>
        </p:nvSpPr>
        <p:spPr/>
        <p:txBody>
          <a:bodyPr/>
          <a:lstStyle/>
          <a:p>
            <a:fld id="{FCBF8F21-0EB5-41CC-AF8C-A4704FFD9176}" type="slidenum">
              <a:rPr lang="en-GB" smtClean="0"/>
              <a:t>‹#›</a:t>
            </a:fld>
            <a:endParaRPr lang="en-GB"/>
          </a:p>
        </p:txBody>
      </p:sp>
    </p:spTree>
    <p:extLst>
      <p:ext uri="{BB962C8B-B14F-4D97-AF65-F5344CB8AC3E}">
        <p14:creationId xmlns:p14="http://schemas.microsoft.com/office/powerpoint/2010/main" val="35646236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EC33C-7FD3-C645-5DE5-79565C9A658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849A96D-AF0D-AA36-FF37-AFB4ED19FDFF}"/>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B4A2125-0E1C-2817-D3F7-F5149BF9DB4D}"/>
              </a:ext>
            </a:extLst>
          </p:cNvPr>
          <p:cNvSpPr>
            <a:spLocks noGrp="1"/>
          </p:cNvSpPr>
          <p:nvPr>
            <p:ph type="ftr" sz="quarter" idx="11"/>
          </p:nvPr>
        </p:nvSpPr>
        <p:spPr/>
        <p:txBody>
          <a:bodyPr/>
          <a:lstStyle/>
          <a:p>
            <a:r>
              <a:rPr lang="it-IT"/>
              <a:t>l     CORPORATE PRESENTATION    l    April 2024</a:t>
            </a:r>
            <a:endParaRPr lang="en-GB"/>
          </a:p>
        </p:txBody>
      </p:sp>
      <p:sp>
        <p:nvSpPr>
          <p:cNvPr id="5" name="Slide Number Placeholder 4">
            <a:extLst>
              <a:ext uri="{FF2B5EF4-FFF2-40B4-BE49-F238E27FC236}">
                <a16:creationId xmlns:a16="http://schemas.microsoft.com/office/drawing/2014/main" id="{5EC462A0-E3D0-D5B7-5D63-BAECACEED3C0}"/>
              </a:ext>
            </a:extLst>
          </p:cNvPr>
          <p:cNvSpPr>
            <a:spLocks noGrp="1"/>
          </p:cNvSpPr>
          <p:nvPr>
            <p:ph type="sldNum" sz="quarter" idx="12"/>
          </p:nvPr>
        </p:nvSpPr>
        <p:spPr/>
        <p:txBody>
          <a:bodyPr/>
          <a:lstStyle/>
          <a:p>
            <a:fld id="{FCBF8F21-0EB5-41CC-AF8C-A4704FFD9176}" type="slidenum">
              <a:rPr lang="en-GB" smtClean="0"/>
              <a:t>‹#›</a:t>
            </a:fld>
            <a:endParaRPr lang="en-GB"/>
          </a:p>
        </p:txBody>
      </p:sp>
    </p:spTree>
    <p:extLst>
      <p:ext uri="{BB962C8B-B14F-4D97-AF65-F5344CB8AC3E}">
        <p14:creationId xmlns:p14="http://schemas.microsoft.com/office/powerpoint/2010/main" val="2522339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749DC-01BC-C9A3-A8D2-5118E27273C7}"/>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4547A3F1-CCF0-3EA6-6C8B-24F08CFD92A4}"/>
              </a:ext>
            </a:extLst>
          </p:cNvPr>
          <p:cNvSpPr>
            <a:spLocks noGrp="1"/>
          </p:cNvSpPr>
          <p:nvPr>
            <p:ph type="ftr" sz="quarter" idx="11"/>
          </p:nvPr>
        </p:nvSpPr>
        <p:spPr/>
        <p:txBody>
          <a:bodyPr/>
          <a:lstStyle/>
          <a:p>
            <a:r>
              <a:rPr lang="it-IT"/>
              <a:t>l     CORPORATE PRESENTATION    l    April 2024</a:t>
            </a:r>
            <a:endParaRPr lang="en-GB"/>
          </a:p>
        </p:txBody>
      </p:sp>
      <p:sp>
        <p:nvSpPr>
          <p:cNvPr id="4" name="Slide Number Placeholder 3">
            <a:extLst>
              <a:ext uri="{FF2B5EF4-FFF2-40B4-BE49-F238E27FC236}">
                <a16:creationId xmlns:a16="http://schemas.microsoft.com/office/drawing/2014/main" id="{503FCB92-F1E9-CDC2-7AE8-7B570A8B761D}"/>
              </a:ext>
            </a:extLst>
          </p:cNvPr>
          <p:cNvSpPr>
            <a:spLocks noGrp="1"/>
          </p:cNvSpPr>
          <p:nvPr>
            <p:ph type="sldNum" sz="quarter" idx="12"/>
          </p:nvPr>
        </p:nvSpPr>
        <p:spPr/>
        <p:txBody>
          <a:bodyPr/>
          <a:lstStyle/>
          <a:p>
            <a:fld id="{FCBF8F21-0EB5-41CC-AF8C-A4704FFD9176}" type="slidenum">
              <a:rPr lang="en-GB" smtClean="0"/>
              <a:t>‹#›</a:t>
            </a:fld>
            <a:endParaRPr lang="en-GB"/>
          </a:p>
        </p:txBody>
      </p:sp>
    </p:spTree>
    <p:extLst>
      <p:ext uri="{BB962C8B-B14F-4D97-AF65-F5344CB8AC3E}">
        <p14:creationId xmlns:p14="http://schemas.microsoft.com/office/powerpoint/2010/main" val="4594572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867A7-FEC8-0E4A-5E36-6F69CB22BA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3B0BE5B-CD0B-3994-A613-827F15053B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BBF51B6-53B5-BCAA-D272-7485043E51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0AD62D-85AE-72AF-640A-9A3D94316A45}"/>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BA837387-4F59-8052-5010-82DE437F84E8}"/>
              </a:ext>
            </a:extLst>
          </p:cNvPr>
          <p:cNvSpPr>
            <a:spLocks noGrp="1"/>
          </p:cNvSpPr>
          <p:nvPr>
            <p:ph type="ftr" sz="quarter" idx="11"/>
          </p:nvPr>
        </p:nvSpPr>
        <p:spPr/>
        <p:txBody>
          <a:bodyPr/>
          <a:lstStyle/>
          <a:p>
            <a:r>
              <a:rPr lang="it-IT"/>
              <a:t>l     CORPORATE PRESENTATION    l    April 2024</a:t>
            </a:r>
            <a:endParaRPr lang="en-GB"/>
          </a:p>
        </p:txBody>
      </p:sp>
      <p:sp>
        <p:nvSpPr>
          <p:cNvPr id="7" name="Slide Number Placeholder 6">
            <a:extLst>
              <a:ext uri="{FF2B5EF4-FFF2-40B4-BE49-F238E27FC236}">
                <a16:creationId xmlns:a16="http://schemas.microsoft.com/office/drawing/2014/main" id="{68D2785C-73D8-F4DB-5F6D-32C89856A19D}"/>
              </a:ext>
            </a:extLst>
          </p:cNvPr>
          <p:cNvSpPr>
            <a:spLocks noGrp="1"/>
          </p:cNvSpPr>
          <p:nvPr>
            <p:ph type="sldNum" sz="quarter" idx="12"/>
          </p:nvPr>
        </p:nvSpPr>
        <p:spPr/>
        <p:txBody>
          <a:bodyPr/>
          <a:lstStyle/>
          <a:p>
            <a:fld id="{FCBF8F21-0EB5-41CC-AF8C-A4704FFD9176}" type="slidenum">
              <a:rPr lang="en-GB" smtClean="0"/>
              <a:t>‹#›</a:t>
            </a:fld>
            <a:endParaRPr lang="en-GB"/>
          </a:p>
        </p:txBody>
      </p:sp>
    </p:spTree>
    <p:extLst>
      <p:ext uri="{BB962C8B-B14F-4D97-AF65-F5344CB8AC3E}">
        <p14:creationId xmlns:p14="http://schemas.microsoft.com/office/powerpoint/2010/main" val="4947717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678C2-942A-CAD3-5EC2-93D67ADE04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01242F7-CB65-EB7B-D464-DF198E0E73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FBD9FEC-D70F-D7FC-7AB6-122743E51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E334A1-83E5-0198-A4B9-056D31B7A1BA}"/>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7A256027-299F-BE9C-B8CB-658E5D0C4EBD}"/>
              </a:ext>
            </a:extLst>
          </p:cNvPr>
          <p:cNvSpPr>
            <a:spLocks noGrp="1"/>
          </p:cNvSpPr>
          <p:nvPr>
            <p:ph type="ftr" sz="quarter" idx="11"/>
          </p:nvPr>
        </p:nvSpPr>
        <p:spPr/>
        <p:txBody>
          <a:bodyPr/>
          <a:lstStyle/>
          <a:p>
            <a:r>
              <a:rPr lang="it-IT"/>
              <a:t>l     CORPORATE PRESENTATION    l    April 2024</a:t>
            </a:r>
            <a:endParaRPr lang="en-GB"/>
          </a:p>
        </p:txBody>
      </p:sp>
      <p:sp>
        <p:nvSpPr>
          <p:cNvPr id="7" name="Slide Number Placeholder 6">
            <a:extLst>
              <a:ext uri="{FF2B5EF4-FFF2-40B4-BE49-F238E27FC236}">
                <a16:creationId xmlns:a16="http://schemas.microsoft.com/office/drawing/2014/main" id="{242E02FF-AE54-30D7-2697-85CF0A275953}"/>
              </a:ext>
            </a:extLst>
          </p:cNvPr>
          <p:cNvSpPr>
            <a:spLocks noGrp="1"/>
          </p:cNvSpPr>
          <p:nvPr>
            <p:ph type="sldNum" sz="quarter" idx="12"/>
          </p:nvPr>
        </p:nvSpPr>
        <p:spPr/>
        <p:txBody>
          <a:bodyPr/>
          <a:lstStyle/>
          <a:p>
            <a:fld id="{FCBF8F21-0EB5-41CC-AF8C-A4704FFD9176}" type="slidenum">
              <a:rPr lang="en-GB" smtClean="0"/>
              <a:t>‹#›</a:t>
            </a:fld>
            <a:endParaRPr lang="en-GB"/>
          </a:p>
        </p:txBody>
      </p:sp>
    </p:spTree>
    <p:extLst>
      <p:ext uri="{BB962C8B-B14F-4D97-AF65-F5344CB8AC3E}">
        <p14:creationId xmlns:p14="http://schemas.microsoft.com/office/powerpoint/2010/main" val="4282330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F2C4D-0AD6-DC30-5163-E7B0F11CD78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830EC0-D43D-DA02-FC51-DC22CD15A4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06B9EA-D33C-76CB-5D8B-7D0AAED40BAC}"/>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DCAF716-DB01-0FBC-0EF9-EFD19444D8AC}"/>
              </a:ext>
            </a:extLst>
          </p:cNvPr>
          <p:cNvSpPr>
            <a:spLocks noGrp="1"/>
          </p:cNvSpPr>
          <p:nvPr>
            <p:ph type="ftr" sz="quarter" idx="11"/>
          </p:nvPr>
        </p:nvSpPr>
        <p:spPr/>
        <p:txBody>
          <a:bodyPr/>
          <a:lstStyle/>
          <a:p>
            <a:r>
              <a:rPr lang="it-IT"/>
              <a:t>l     CORPORATE PRESENTATION    l    April 2024</a:t>
            </a:r>
            <a:endParaRPr lang="en-GB"/>
          </a:p>
        </p:txBody>
      </p:sp>
      <p:sp>
        <p:nvSpPr>
          <p:cNvPr id="6" name="Slide Number Placeholder 5">
            <a:extLst>
              <a:ext uri="{FF2B5EF4-FFF2-40B4-BE49-F238E27FC236}">
                <a16:creationId xmlns:a16="http://schemas.microsoft.com/office/drawing/2014/main" id="{7AF04821-2BA5-D9F2-C15C-7A87FB3D2BB4}"/>
              </a:ext>
            </a:extLst>
          </p:cNvPr>
          <p:cNvSpPr>
            <a:spLocks noGrp="1"/>
          </p:cNvSpPr>
          <p:nvPr>
            <p:ph type="sldNum" sz="quarter" idx="12"/>
          </p:nvPr>
        </p:nvSpPr>
        <p:spPr/>
        <p:txBody>
          <a:bodyPr/>
          <a:lstStyle/>
          <a:p>
            <a:fld id="{FCBF8F21-0EB5-41CC-AF8C-A4704FFD9176}" type="slidenum">
              <a:rPr lang="en-GB" smtClean="0"/>
              <a:t>‹#›</a:t>
            </a:fld>
            <a:endParaRPr lang="en-GB"/>
          </a:p>
        </p:txBody>
      </p:sp>
    </p:spTree>
    <p:extLst>
      <p:ext uri="{BB962C8B-B14F-4D97-AF65-F5344CB8AC3E}">
        <p14:creationId xmlns:p14="http://schemas.microsoft.com/office/powerpoint/2010/main" val="22330480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E39450-2C61-42EE-27BD-15CCBF28B6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0C24227-DFC1-6092-946B-D1E0CE245C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CFEB94-D88C-5519-B305-FA734C69532C}"/>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8CB38079-767C-D4A0-CBA4-4BDB5273D515}"/>
              </a:ext>
            </a:extLst>
          </p:cNvPr>
          <p:cNvSpPr>
            <a:spLocks noGrp="1"/>
          </p:cNvSpPr>
          <p:nvPr>
            <p:ph type="ftr" sz="quarter" idx="11"/>
          </p:nvPr>
        </p:nvSpPr>
        <p:spPr/>
        <p:txBody>
          <a:bodyPr/>
          <a:lstStyle/>
          <a:p>
            <a:r>
              <a:rPr lang="it-IT"/>
              <a:t>l     CORPORATE PRESENTATION    l    April 2024</a:t>
            </a:r>
            <a:endParaRPr lang="en-GB"/>
          </a:p>
        </p:txBody>
      </p:sp>
      <p:sp>
        <p:nvSpPr>
          <p:cNvPr id="6" name="Slide Number Placeholder 5">
            <a:extLst>
              <a:ext uri="{FF2B5EF4-FFF2-40B4-BE49-F238E27FC236}">
                <a16:creationId xmlns:a16="http://schemas.microsoft.com/office/drawing/2014/main" id="{D06E0876-9D18-97D3-1F10-C756E6763748}"/>
              </a:ext>
            </a:extLst>
          </p:cNvPr>
          <p:cNvSpPr>
            <a:spLocks noGrp="1"/>
          </p:cNvSpPr>
          <p:nvPr>
            <p:ph type="sldNum" sz="quarter" idx="12"/>
          </p:nvPr>
        </p:nvSpPr>
        <p:spPr/>
        <p:txBody>
          <a:bodyPr/>
          <a:lstStyle/>
          <a:p>
            <a:fld id="{FCBF8F21-0EB5-41CC-AF8C-A4704FFD9176}" type="slidenum">
              <a:rPr lang="en-GB" smtClean="0"/>
              <a:t>‹#›</a:t>
            </a:fld>
            <a:endParaRPr lang="en-GB"/>
          </a:p>
        </p:txBody>
      </p:sp>
    </p:spTree>
    <p:extLst>
      <p:ext uri="{BB962C8B-B14F-4D97-AF65-F5344CB8AC3E}">
        <p14:creationId xmlns:p14="http://schemas.microsoft.com/office/powerpoint/2010/main" val="3287224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29CBE-E0B0-4B7A-A600-134BC883B636}"/>
              </a:ext>
            </a:extLst>
          </p:cNvPr>
          <p:cNvSpPr>
            <a:spLocks noGrp="1"/>
          </p:cNvSpPr>
          <p:nvPr>
            <p:ph type="title" hasCustomPrompt="1"/>
          </p:nvPr>
        </p:nvSpPr>
        <p:spPr>
          <a:xfrm>
            <a:off x="341523" y="839179"/>
            <a:ext cx="11523643" cy="626393"/>
          </a:xfrm>
        </p:spPr>
        <p:txBody>
          <a:bodyPr>
            <a:normAutofit/>
          </a:bodyPr>
          <a:lstStyle>
            <a:lvl1pPr algn="l">
              <a:defRPr sz="2400" spc="300">
                <a:solidFill>
                  <a:srgbClr val="5E5E5E"/>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209DD1-0D2D-D92A-0962-6C68F0B7CABE}"/>
              </a:ext>
            </a:extLst>
          </p:cNvPr>
          <p:cNvSpPr>
            <a:spLocks noGrp="1"/>
          </p:cNvSpPr>
          <p:nvPr>
            <p:ph idx="1"/>
          </p:nvPr>
        </p:nvSpPr>
        <p:spPr>
          <a:xfrm>
            <a:off x="341523" y="2304752"/>
            <a:ext cx="11523643" cy="4066612"/>
          </a:xfrm>
        </p:spPr>
        <p:txBody>
          <a:bodyPr/>
          <a:lstStyle>
            <a:lvl1pPr>
              <a:defRPr>
                <a:solidFill>
                  <a:srgbClr val="5E5E5E"/>
                </a:solidFill>
              </a:defRPr>
            </a:lvl1pPr>
            <a:lvl2pPr>
              <a:defRPr>
                <a:solidFill>
                  <a:srgbClr val="5E5E5E"/>
                </a:solidFill>
              </a:defRPr>
            </a:lvl2pPr>
            <a:lvl3pPr>
              <a:defRPr>
                <a:solidFill>
                  <a:srgbClr val="5E5E5E"/>
                </a:solidFill>
              </a:defRPr>
            </a:lvl3pPr>
            <a:lvl4pPr>
              <a:defRPr>
                <a:solidFill>
                  <a:srgbClr val="5E5E5E"/>
                </a:solidFill>
              </a:defRPr>
            </a:lvl4pPr>
            <a:lvl5pPr>
              <a:defRPr>
                <a:solidFill>
                  <a:srgbClr val="5E5E5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1DE4A1B-35E9-7CAB-9BEC-E3BD8A0A0E34}"/>
              </a:ext>
            </a:extLst>
          </p:cNvPr>
          <p:cNvSpPr>
            <a:spLocks noGrp="1"/>
          </p:cNvSpPr>
          <p:nvPr>
            <p:ph type="ftr" sz="quarter" idx="11"/>
          </p:nvPr>
        </p:nvSpPr>
        <p:spPr>
          <a:xfrm>
            <a:off x="616914" y="6443214"/>
            <a:ext cx="4114800" cy="365125"/>
          </a:xfrm>
        </p:spPr>
        <p:txBody>
          <a:bodyPr/>
          <a:lstStyle>
            <a:lvl1pPr algn="l">
              <a:defRPr>
                <a:solidFill>
                  <a:srgbClr val="5E5E5E"/>
                </a:solidFill>
              </a:defRPr>
            </a:lvl1pPr>
          </a:lstStyle>
          <a:p>
            <a:r>
              <a:rPr lang="it-IT"/>
              <a:t>l     CORPORATE PRESENTATION    l    April 2024</a:t>
            </a:r>
            <a:endParaRPr lang="en-GB"/>
          </a:p>
        </p:txBody>
      </p:sp>
      <p:sp>
        <p:nvSpPr>
          <p:cNvPr id="6" name="Slide Number Placeholder 5">
            <a:extLst>
              <a:ext uri="{FF2B5EF4-FFF2-40B4-BE49-F238E27FC236}">
                <a16:creationId xmlns:a16="http://schemas.microsoft.com/office/drawing/2014/main" id="{1EADA1F4-6C9E-E2CE-3427-2741B50BF04A}"/>
              </a:ext>
            </a:extLst>
          </p:cNvPr>
          <p:cNvSpPr>
            <a:spLocks noGrp="1"/>
          </p:cNvSpPr>
          <p:nvPr>
            <p:ph type="sldNum" sz="quarter" idx="12"/>
          </p:nvPr>
        </p:nvSpPr>
        <p:spPr>
          <a:xfrm>
            <a:off x="334177" y="6430466"/>
            <a:ext cx="677538" cy="365125"/>
          </a:xfrm>
        </p:spPr>
        <p:txBody>
          <a:bodyPr/>
          <a:lstStyle>
            <a:lvl1pPr algn="l">
              <a:defRPr>
                <a:solidFill>
                  <a:srgbClr val="5E5E5E"/>
                </a:solidFill>
              </a:defRPr>
            </a:lvl1pPr>
          </a:lstStyle>
          <a:p>
            <a:fld id="{FCBF8F21-0EB5-41CC-AF8C-A4704FFD9176}" type="slidenum">
              <a:rPr lang="en-GB" smtClean="0"/>
              <a:pPr/>
              <a:t>‹#›</a:t>
            </a:fld>
            <a:endParaRPr lang="en-GB"/>
          </a:p>
        </p:txBody>
      </p:sp>
      <p:pic>
        <p:nvPicPr>
          <p:cNvPr id="10" name="Picture 9">
            <a:extLst>
              <a:ext uri="{FF2B5EF4-FFF2-40B4-BE49-F238E27FC236}">
                <a16:creationId xmlns:a16="http://schemas.microsoft.com/office/drawing/2014/main" id="{359E3AA8-CD03-2559-646C-9CF21ADAD4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177" y="272528"/>
            <a:ext cx="785814" cy="428216"/>
          </a:xfrm>
          <a:prstGeom prst="rect">
            <a:avLst/>
          </a:prstGeom>
        </p:spPr>
      </p:pic>
      <p:sp>
        <p:nvSpPr>
          <p:cNvPr id="11" name="Text Placeholder 2">
            <a:extLst>
              <a:ext uri="{FF2B5EF4-FFF2-40B4-BE49-F238E27FC236}">
                <a16:creationId xmlns:a16="http://schemas.microsoft.com/office/drawing/2014/main" id="{61BE3B1D-2177-0587-178E-B375C4BD04C5}"/>
              </a:ext>
            </a:extLst>
          </p:cNvPr>
          <p:cNvSpPr>
            <a:spLocks noGrp="1"/>
          </p:cNvSpPr>
          <p:nvPr>
            <p:ph type="body" idx="13"/>
          </p:nvPr>
        </p:nvSpPr>
        <p:spPr>
          <a:xfrm>
            <a:off x="334177" y="1401118"/>
            <a:ext cx="11523643" cy="455630"/>
          </a:xfrm>
        </p:spPr>
        <p:txBody>
          <a:bodyPr anchor="ctr">
            <a:normAutofit/>
          </a:bodyPr>
          <a:lstStyle>
            <a:lvl1pPr marL="0" indent="0">
              <a:buNone/>
              <a:defRPr sz="1400" b="0" spc="0">
                <a:solidFill>
                  <a:srgbClr val="5E5E5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104215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C00EDB-066A-A143-C917-998514B8E989}"/>
              </a:ext>
            </a:extLst>
          </p:cNvPr>
          <p:cNvSpPr/>
          <p:nvPr userDrawn="1"/>
        </p:nvSpPr>
        <p:spPr>
          <a:xfrm>
            <a:off x="0" y="839178"/>
            <a:ext cx="12191999" cy="6018822"/>
          </a:xfrm>
          <a:prstGeom prst="rect">
            <a:avLst/>
          </a:prstGeom>
          <a:solidFill>
            <a:srgbClr val="DFD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5E5E5E"/>
              </a:solidFill>
            </a:endParaRPr>
          </a:p>
        </p:txBody>
      </p:sp>
      <p:sp>
        <p:nvSpPr>
          <p:cNvPr id="2" name="Title 1">
            <a:extLst>
              <a:ext uri="{FF2B5EF4-FFF2-40B4-BE49-F238E27FC236}">
                <a16:creationId xmlns:a16="http://schemas.microsoft.com/office/drawing/2014/main" id="{DF929CBE-E0B0-4B7A-A600-134BC883B636}"/>
              </a:ext>
            </a:extLst>
          </p:cNvPr>
          <p:cNvSpPr>
            <a:spLocks noGrp="1"/>
          </p:cNvSpPr>
          <p:nvPr>
            <p:ph type="title" hasCustomPrompt="1"/>
          </p:nvPr>
        </p:nvSpPr>
        <p:spPr>
          <a:xfrm>
            <a:off x="341523" y="839179"/>
            <a:ext cx="11523643" cy="626393"/>
          </a:xfrm>
        </p:spPr>
        <p:txBody>
          <a:bodyPr>
            <a:normAutofit/>
          </a:bodyPr>
          <a:lstStyle>
            <a:lvl1pPr algn="l">
              <a:defRPr sz="2400" spc="300">
                <a:solidFill>
                  <a:srgbClr val="5E5E5E"/>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209DD1-0D2D-D92A-0962-6C68F0B7CABE}"/>
              </a:ext>
            </a:extLst>
          </p:cNvPr>
          <p:cNvSpPr>
            <a:spLocks noGrp="1"/>
          </p:cNvSpPr>
          <p:nvPr>
            <p:ph idx="1"/>
          </p:nvPr>
        </p:nvSpPr>
        <p:spPr>
          <a:xfrm>
            <a:off x="341523" y="2304752"/>
            <a:ext cx="11523643" cy="4066612"/>
          </a:xfrm>
        </p:spPr>
        <p:txBody>
          <a:bodyPr/>
          <a:lstStyle>
            <a:lvl1pPr>
              <a:defRPr>
                <a:solidFill>
                  <a:srgbClr val="5E5E5E"/>
                </a:solidFill>
              </a:defRPr>
            </a:lvl1pPr>
            <a:lvl2pPr>
              <a:defRPr>
                <a:solidFill>
                  <a:srgbClr val="5E5E5E"/>
                </a:solidFill>
              </a:defRPr>
            </a:lvl2pPr>
            <a:lvl3pPr>
              <a:defRPr>
                <a:solidFill>
                  <a:srgbClr val="5E5E5E"/>
                </a:solidFill>
              </a:defRPr>
            </a:lvl3pPr>
            <a:lvl4pPr>
              <a:defRPr>
                <a:solidFill>
                  <a:srgbClr val="5E5E5E"/>
                </a:solidFill>
              </a:defRPr>
            </a:lvl4pPr>
            <a:lvl5pPr>
              <a:defRPr>
                <a:solidFill>
                  <a:srgbClr val="5E5E5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1DE4A1B-35E9-7CAB-9BEC-E3BD8A0A0E34}"/>
              </a:ext>
            </a:extLst>
          </p:cNvPr>
          <p:cNvSpPr>
            <a:spLocks noGrp="1"/>
          </p:cNvSpPr>
          <p:nvPr>
            <p:ph type="ftr" sz="quarter" idx="11"/>
          </p:nvPr>
        </p:nvSpPr>
        <p:spPr>
          <a:xfrm>
            <a:off x="616914" y="6443214"/>
            <a:ext cx="4114800" cy="365125"/>
          </a:xfrm>
        </p:spPr>
        <p:txBody>
          <a:bodyPr/>
          <a:lstStyle>
            <a:lvl1pPr algn="l">
              <a:defRPr>
                <a:solidFill>
                  <a:srgbClr val="5E5E5E"/>
                </a:solidFill>
              </a:defRPr>
            </a:lvl1pPr>
          </a:lstStyle>
          <a:p>
            <a:r>
              <a:rPr lang="it-IT"/>
              <a:t>l     CORPORATE PRESENTATION    l    April 2024</a:t>
            </a:r>
            <a:endParaRPr lang="en-GB"/>
          </a:p>
        </p:txBody>
      </p:sp>
      <p:sp>
        <p:nvSpPr>
          <p:cNvPr id="6" name="Slide Number Placeholder 5">
            <a:extLst>
              <a:ext uri="{FF2B5EF4-FFF2-40B4-BE49-F238E27FC236}">
                <a16:creationId xmlns:a16="http://schemas.microsoft.com/office/drawing/2014/main" id="{1EADA1F4-6C9E-E2CE-3427-2741B50BF04A}"/>
              </a:ext>
            </a:extLst>
          </p:cNvPr>
          <p:cNvSpPr>
            <a:spLocks noGrp="1"/>
          </p:cNvSpPr>
          <p:nvPr>
            <p:ph type="sldNum" sz="quarter" idx="12"/>
          </p:nvPr>
        </p:nvSpPr>
        <p:spPr>
          <a:xfrm>
            <a:off x="334177" y="6430466"/>
            <a:ext cx="677538" cy="365125"/>
          </a:xfrm>
        </p:spPr>
        <p:txBody>
          <a:bodyPr/>
          <a:lstStyle>
            <a:lvl1pPr algn="l">
              <a:defRPr>
                <a:solidFill>
                  <a:srgbClr val="5E5E5E"/>
                </a:solidFill>
              </a:defRPr>
            </a:lvl1pPr>
          </a:lstStyle>
          <a:p>
            <a:fld id="{FCBF8F21-0EB5-41CC-AF8C-A4704FFD9176}" type="slidenum">
              <a:rPr lang="en-GB" smtClean="0"/>
              <a:pPr/>
              <a:t>‹#›</a:t>
            </a:fld>
            <a:endParaRPr lang="en-GB"/>
          </a:p>
        </p:txBody>
      </p:sp>
      <p:pic>
        <p:nvPicPr>
          <p:cNvPr id="10" name="Picture 9">
            <a:extLst>
              <a:ext uri="{FF2B5EF4-FFF2-40B4-BE49-F238E27FC236}">
                <a16:creationId xmlns:a16="http://schemas.microsoft.com/office/drawing/2014/main" id="{359E3AA8-CD03-2559-646C-9CF21ADAD4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177" y="272528"/>
            <a:ext cx="785814" cy="428216"/>
          </a:xfrm>
          <a:prstGeom prst="rect">
            <a:avLst/>
          </a:prstGeom>
        </p:spPr>
      </p:pic>
      <p:sp>
        <p:nvSpPr>
          <p:cNvPr id="11" name="Text Placeholder 2">
            <a:extLst>
              <a:ext uri="{FF2B5EF4-FFF2-40B4-BE49-F238E27FC236}">
                <a16:creationId xmlns:a16="http://schemas.microsoft.com/office/drawing/2014/main" id="{61BE3B1D-2177-0587-178E-B375C4BD04C5}"/>
              </a:ext>
            </a:extLst>
          </p:cNvPr>
          <p:cNvSpPr>
            <a:spLocks noGrp="1"/>
          </p:cNvSpPr>
          <p:nvPr>
            <p:ph type="body" idx="13"/>
          </p:nvPr>
        </p:nvSpPr>
        <p:spPr>
          <a:xfrm>
            <a:off x="334177" y="1401118"/>
            <a:ext cx="11523643" cy="455630"/>
          </a:xfrm>
        </p:spPr>
        <p:txBody>
          <a:bodyPr anchor="ctr">
            <a:normAutofit/>
          </a:bodyPr>
          <a:lstStyle>
            <a:lvl1pPr marL="0" indent="0">
              <a:buNone/>
              <a:defRPr sz="1400" b="0" spc="0">
                <a:solidFill>
                  <a:srgbClr val="5E5E5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523079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C00EDB-066A-A143-C917-998514B8E989}"/>
              </a:ext>
            </a:extLst>
          </p:cNvPr>
          <p:cNvSpPr/>
          <p:nvPr userDrawn="1"/>
        </p:nvSpPr>
        <p:spPr>
          <a:xfrm>
            <a:off x="0" y="839178"/>
            <a:ext cx="12191999" cy="6018822"/>
          </a:xfrm>
          <a:prstGeom prst="rect">
            <a:avLst/>
          </a:prstGeom>
          <a:solidFill>
            <a:srgbClr val="A3C5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a:extLst>
              <a:ext uri="{FF2B5EF4-FFF2-40B4-BE49-F238E27FC236}">
                <a16:creationId xmlns:a16="http://schemas.microsoft.com/office/drawing/2014/main" id="{DF929CBE-E0B0-4B7A-A600-134BC883B636}"/>
              </a:ext>
            </a:extLst>
          </p:cNvPr>
          <p:cNvSpPr>
            <a:spLocks noGrp="1"/>
          </p:cNvSpPr>
          <p:nvPr>
            <p:ph type="title" hasCustomPrompt="1"/>
          </p:nvPr>
        </p:nvSpPr>
        <p:spPr>
          <a:xfrm>
            <a:off x="341523" y="839179"/>
            <a:ext cx="11523643" cy="626393"/>
          </a:xfrm>
        </p:spPr>
        <p:txBody>
          <a:bodyPr>
            <a:normAutofit/>
          </a:bodyPr>
          <a:lstStyle>
            <a:lvl1pPr algn="l">
              <a:defRPr sz="2400" spc="3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209DD1-0D2D-D92A-0962-6C68F0B7CABE}"/>
              </a:ext>
            </a:extLst>
          </p:cNvPr>
          <p:cNvSpPr>
            <a:spLocks noGrp="1"/>
          </p:cNvSpPr>
          <p:nvPr>
            <p:ph idx="1"/>
          </p:nvPr>
        </p:nvSpPr>
        <p:spPr>
          <a:xfrm>
            <a:off x="341523" y="2304752"/>
            <a:ext cx="11523643" cy="4066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1DE4A1B-35E9-7CAB-9BEC-E3BD8A0A0E34}"/>
              </a:ext>
            </a:extLst>
          </p:cNvPr>
          <p:cNvSpPr>
            <a:spLocks noGrp="1"/>
          </p:cNvSpPr>
          <p:nvPr>
            <p:ph type="ftr" sz="quarter" idx="11"/>
          </p:nvPr>
        </p:nvSpPr>
        <p:spPr>
          <a:xfrm>
            <a:off x="616914" y="6443214"/>
            <a:ext cx="4114800" cy="365125"/>
          </a:xfrm>
        </p:spPr>
        <p:txBody>
          <a:bodyPr/>
          <a:lstStyle>
            <a:lvl1pPr algn="l">
              <a:defRPr>
                <a:solidFill>
                  <a:schemeClr val="bg1"/>
                </a:solidFill>
              </a:defRPr>
            </a:lvl1pPr>
          </a:lstStyle>
          <a:p>
            <a:r>
              <a:rPr lang="it-IT"/>
              <a:t>l     CORPORATE PRESENTATION    l    April 2024</a:t>
            </a:r>
            <a:endParaRPr lang="en-GB"/>
          </a:p>
        </p:txBody>
      </p:sp>
      <p:sp>
        <p:nvSpPr>
          <p:cNvPr id="6" name="Slide Number Placeholder 5">
            <a:extLst>
              <a:ext uri="{FF2B5EF4-FFF2-40B4-BE49-F238E27FC236}">
                <a16:creationId xmlns:a16="http://schemas.microsoft.com/office/drawing/2014/main" id="{1EADA1F4-6C9E-E2CE-3427-2741B50BF04A}"/>
              </a:ext>
            </a:extLst>
          </p:cNvPr>
          <p:cNvSpPr>
            <a:spLocks noGrp="1"/>
          </p:cNvSpPr>
          <p:nvPr>
            <p:ph type="sldNum" sz="quarter" idx="12"/>
          </p:nvPr>
        </p:nvSpPr>
        <p:spPr>
          <a:xfrm>
            <a:off x="334177" y="6430466"/>
            <a:ext cx="677538" cy="365125"/>
          </a:xfrm>
        </p:spPr>
        <p:txBody>
          <a:bodyPr/>
          <a:lstStyle>
            <a:lvl1pPr algn="l">
              <a:defRPr>
                <a:solidFill>
                  <a:schemeClr val="bg1"/>
                </a:solidFill>
              </a:defRPr>
            </a:lvl1pPr>
          </a:lstStyle>
          <a:p>
            <a:fld id="{FCBF8F21-0EB5-41CC-AF8C-A4704FFD9176}" type="slidenum">
              <a:rPr lang="en-GB" smtClean="0"/>
              <a:pPr/>
              <a:t>‹#›</a:t>
            </a:fld>
            <a:endParaRPr lang="en-GB"/>
          </a:p>
        </p:txBody>
      </p:sp>
      <p:pic>
        <p:nvPicPr>
          <p:cNvPr id="10" name="Picture 9">
            <a:extLst>
              <a:ext uri="{FF2B5EF4-FFF2-40B4-BE49-F238E27FC236}">
                <a16:creationId xmlns:a16="http://schemas.microsoft.com/office/drawing/2014/main" id="{359E3AA8-CD03-2559-646C-9CF21ADAD4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177" y="272528"/>
            <a:ext cx="785814" cy="428216"/>
          </a:xfrm>
          <a:prstGeom prst="rect">
            <a:avLst/>
          </a:prstGeom>
        </p:spPr>
      </p:pic>
      <p:sp>
        <p:nvSpPr>
          <p:cNvPr id="11" name="Text Placeholder 2">
            <a:extLst>
              <a:ext uri="{FF2B5EF4-FFF2-40B4-BE49-F238E27FC236}">
                <a16:creationId xmlns:a16="http://schemas.microsoft.com/office/drawing/2014/main" id="{61BE3B1D-2177-0587-178E-B375C4BD04C5}"/>
              </a:ext>
            </a:extLst>
          </p:cNvPr>
          <p:cNvSpPr>
            <a:spLocks noGrp="1"/>
          </p:cNvSpPr>
          <p:nvPr>
            <p:ph type="body" idx="13"/>
          </p:nvPr>
        </p:nvSpPr>
        <p:spPr>
          <a:xfrm>
            <a:off x="334177" y="1401118"/>
            <a:ext cx="11523643" cy="455630"/>
          </a:xfrm>
        </p:spPr>
        <p:txBody>
          <a:bodyPr anchor="ctr">
            <a:normAutofit/>
          </a:bodyPr>
          <a:lstStyle>
            <a:lvl1pPr marL="0" indent="0">
              <a:buNone/>
              <a:defRPr sz="1400" b="0" spc="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633621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C00EDB-066A-A143-C917-998514B8E989}"/>
              </a:ext>
            </a:extLst>
          </p:cNvPr>
          <p:cNvSpPr/>
          <p:nvPr userDrawn="1"/>
        </p:nvSpPr>
        <p:spPr>
          <a:xfrm>
            <a:off x="0" y="839179"/>
            <a:ext cx="12191999" cy="6018821"/>
          </a:xfrm>
          <a:prstGeom prst="rect">
            <a:avLst/>
          </a:prstGeom>
          <a:solidFill>
            <a:srgbClr val="A3C5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929CBE-E0B0-4B7A-A600-134BC883B636}"/>
              </a:ext>
            </a:extLst>
          </p:cNvPr>
          <p:cNvSpPr>
            <a:spLocks noGrp="1"/>
          </p:cNvSpPr>
          <p:nvPr>
            <p:ph type="title" hasCustomPrompt="1"/>
          </p:nvPr>
        </p:nvSpPr>
        <p:spPr>
          <a:xfrm>
            <a:off x="341523" y="839179"/>
            <a:ext cx="11523643" cy="626393"/>
          </a:xfrm>
        </p:spPr>
        <p:txBody>
          <a:bodyPr>
            <a:normAutofit/>
          </a:bodyPr>
          <a:lstStyle>
            <a:lvl1pPr algn="l">
              <a:defRPr sz="2400" spc="3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209DD1-0D2D-D92A-0962-6C68F0B7CABE}"/>
              </a:ext>
            </a:extLst>
          </p:cNvPr>
          <p:cNvSpPr>
            <a:spLocks noGrp="1"/>
          </p:cNvSpPr>
          <p:nvPr>
            <p:ph idx="1"/>
          </p:nvPr>
        </p:nvSpPr>
        <p:spPr>
          <a:xfrm>
            <a:off x="341523" y="2304752"/>
            <a:ext cx="11523643" cy="4066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1DE4A1B-35E9-7CAB-9BEC-E3BD8A0A0E34}"/>
              </a:ext>
            </a:extLst>
          </p:cNvPr>
          <p:cNvSpPr>
            <a:spLocks noGrp="1"/>
          </p:cNvSpPr>
          <p:nvPr>
            <p:ph type="ftr" sz="quarter" idx="11"/>
          </p:nvPr>
        </p:nvSpPr>
        <p:spPr>
          <a:xfrm>
            <a:off x="616914" y="6443214"/>
            <a:ext cx="4114800" cy="365125"/>
          </a:xfrm>
        </p:spPr>
        <p:txBody>
          <a:bodyPr/>
          <a:lstStyle>
            <a:lvl1pPr algn="l">
              <a:defRPr>
                <a:solidFill>
                  <a:schemeClr val="bg1"/>
                </a:solidFill>
              </a:defRPr>
            </a:lvl1pPr>
          </a:lstStyle>
          <a:p>
            <a:r>
              <a:rPr lang="it-IT"/>
              <a:t>l     CORPORATE PRESENTATION    l    April 2024</a:t>
            </a:r>
            <a:endParaRPr lang="en-GB"/>
          </a:p>
        </p:txBody>
      </p:sp>
      <p:sp>
        <p:nvSpPr>
          <p:cNvPr id="6" name="Slide Number Placeholder 5">
            <a:extLst>
              <a:ext uri="{FF2B5EF4-FFF2-40B4-BE49-F238E27FC236}">
                <a16:creationId xmlns:a16="http://schemas.microsoft.com/office/drawing/2014/main" id="{1EADA1F4-6C9E-E2CE-3427-2741B50BF04A}"/>
              </a:ext>
            </a:extLst>
          </p:cNvPr>
          <p:cNvSpPr>
            <a:spLocks noGrp="1"/>
          </p:cNvSpPr>
          <p:nvPr>
            <p:ph type="sldNum" sz="quarter" idx="12"/>
          </p:nvPr>
        </p:nvSpPr>
        <p:spPr>
          <a:xfrm>
            <a:off x="334177" y="6430466"/>
            <a:ext cx="677538" cy="365125"/>
          </a:xfrm>
        </p:spPr>
        <p:txBody>
          <a:bodyPr/>
          <a:lstStyle>
            <a:lvl1pPr algn="l">
              <a:defRPr>
                <a:solidFill>
                  <a:schemeClr val="bg1"/>
                </a:solidFill>
              </a:defRPr>
            </a:lvl1pPr>
          </a:lstStyle>
          <a:p>
            <a:fld id="{FCBF8F21-0EB5-41CC-AF8C-A4704FFD9176}" type="slidenum">
              <a:rPr lang="en-GB" smtClean="0"/>
              <a:pPr/>
              <a:t>‹#›</a:t>
            </a:fld>
            <a:endParaRPr lang="en-GB"/>
          </a:p>
        </p:txBody>
      </p:sp>
      <p:pic>
        <p:nvPicPr>
          <p:cNvPr id="10" name="Picture 9">
            <a:extLst>
              <a:ext uri="{FF2B5EF4-FFF2-40B4-BE49-F238E27FC236}">
                <a16:creationId xmlns:a16="http://schemas.microsoft.com/office/drawing/2014/main" id="{359E3AA8-CD03-2559-646C-9CF21ADAD4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177" y="272528"/>
            <a:ext cx="785814" cy="428216"/>
          </a:xfrm>
          <a:prstGeom prst="rect">
            <a:avLst/>
          </a:prstGeom>
        </p:spPr>
      </p:pic>
      <p:sp>
        <p:nvSpPr>
          <p:cNvPr id="11" name="Text Placeholder 2">
            <a:extLst>
              <a:ext uri="{FF2B5EF4-FFF2-40B4-BE49-F238E27FC236}">
                <a16:creationId xmlns:a16="http://schemas.microsoft.com/office/drawing/2014/main" id="{61BE3B1D-2177-0587-178E-B375C4BD04C5}"/>
              </a:ext>
            </a:extLst>
          </p:cNvPr>
          <p:cNvSpPr>
            <a:spLocks noGrp="1"/>
          </p:cNvSpPr>
          <p:nvPr>
            <p:ph type="body" idx="13"/>
          </p:nvPr>
        </p:nvSpPr>
        <p:spPr>
          <a:xfrm>
            <a:off x="334177" y="1401118"/>
            <a:ext cx="11523643" cy="455630"/>
          </a:xfrm>
        </p:spPr>
        <p:txBody>
          <a:bodyPr anchor="ctr">
            <a:normAutofit/>
          </a:bodyPr>
          <a:lstStyle>
            <a:lvl1pPr marL="0" indent="0">
              <a:buNone/>
              <a:defRPr sz="1400" b="0" spc="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938435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C00EDB-066A-A143-C917-998514B8E989}"/>
              </a:ext>
            </a:extLst>
          </p:cNvPr>
          <p:cNvSpPr/>
          <p:nvPr userDrawn="1"/>
        </p:nvSpPr>
        <p:spPr>
          <a:xfrm>
            <a:off x="0" y="4032738"/>
            <a:ext cx="12191999" cy="2825262"/>
          </a:xfrm>
          <a:prstGeom prst="rect">
            <a:avLst/>
          </a:prstGeom>
          <a:solidFill>
            <a:srgbClr val="A3C5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929CBE-E0B0-4B7A-A600-134BC883B636}"/>
              </a:ext>
            </a:extLst>
          </p:cNvPr>
          <p:cNvSpPr>
            <a:spLocks noGrp="1"/>
          </p:cNvSpPr>
          <p:nvPr>
            <p:ph type="title" hasCustomPrompt="1"/>
          </p:nvPr>
        </p:nvSpPr>
        <p:spPr>
          <a:xfrm>
            <a:off x="341523" y="839179"/>
            <a:ext cx="11523643" cy="626393"/>
          </a:xfrm>
        </p:spPr>
        <p:txBody>
          <a:bodyPr>
            <a:normAutofit/>
          </a:bodyPr>
          <a:lstStyle>
            <a:lvl1pPr algn="l">
              <a:defRPr sz="2400" spc="300">
                <a:solidFill>
                  <a:srgbClr val="5E5E5E"/>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209DD1-0D2D-D92A-0962-6C68F0B7CABE}"/>
              </a:ext>
            </a:extLst>
          </p:cNvPr>
          <p:cNvSpPr>
            <a:spLocks noGrp="1"/>
          </p:cNvSpPr>
          <p:nvPr>
            <p:ph idx="1"/>
          </p:nvPr>
        </p:nvSpPr>
        <p:spPr>
          <a:xfrm>
            <a:off x="341523" y="2304752"/>
            <a:ext cx="11523643" cy="4066612"/>
          </a:xfrm>
        </p:spPr>
        <p:txBody>
          <a:bodyPr/>
          <a:lstStyle>
            <a:lvl1pPr>
              <a:defRPr>
                <a:solidFill>
                  <a:srgbClr val="5E5E5E"/>
                </a:solidFill>
              </a:defRPr>
            </a:lvl1pPr>
            <a:lvl2pPr>
              <a:defRPr>
                <a:solidFill>
                  <a:srgbClr val="5E5E5E"/>
                </a:solidFill>
              </a:defRPr>
            </a:lvl2pPr>
            <a:lvl3pPr>
              <a:defRPr>
                <a:solidFill>
                  <a:srgbClr val="5E5E5E"/>
                </a:solidFill>
              </a:defRPr>
            </a:lvl3pPr>
            <a:lvl4pPr>
              <a:defRPr>
                <a:solidFill>
                  <a:srgbClr val="5E5E5E"/>
                </a:solidFill>
              </a:defRPr>
            </a:lvl4pPr>
            <a:lvl5pPr>
              <a:defRPr>
                <a:solidFill>
                  <a:srgbClr val="5E5E5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1DE4A1B-35E9-7CAB-9BEC-E3BD8A0A0E34}"/>
              </a:ext>
            </a:extLst>
          </p:cNvPr>
          <p:cNvSpPr>
            <a:spLocks noGrp="1"/>
          </p:cNvSpPr>
          <p:nvPr>
            <p:ph type="ftr" sz="quarter" idx="11"/>
          </p:nvPr>
        </p:nvSpPr>
        <p:spPr>
          <a:xfrm>
            <a:off x="616914" y="6443214"/>
            <a:ext cx="4114800" cy="365125"/>
          </a:xfrm>
        </p:spPr>
        <p:txBody>
          <a:bodyPr/>
          <a:lstStyle>
            <a:lvl1pPr algn="l">
              <a:defRPr>
                <a:solidFill>
                  <a:schemeClr val="bg1"/>
                </a:solidFill>
              </a:defRPr>
            </a:lvl1pPr>
          </a:lstStyle>
          <a:p>
            <a:r>
              <a:rPr lang="it-IT"/>
              <a:t>l     CORPORATE PRESENTATION    l    April 2024</a:t>
            </a:r>
            <a:endParaRPr lang="en-GB"/>
          </a:p>
        </p:txBody>
      </p:sp>
      <p:sp>
        <p:nvSpPr>
          <p:cNvPr id="6" name="Slide Number Placeholder 5">
            <a:extLst>
              <a:ext uri="{FF2B5EF4-FFF2-40B4-BE49-F238E27FC236}">
                <a16:creationId xmlns:a16="http://schemas.microsoft.com/office/drawing/2014/main" id="{1EADA1F4-6C9E-E2CE-3427-2741B50BF04A}"/>
              </a:ext>
            </a:extLst>
          </p:cNvPr>
          <p:cNvSpPr>
            <a:spLocks noGrp="1"/>
          </p:cNvSpPr>
          <p:nvPr>
            <p:ph type="sldNum" sz="quarter" idx="12"/>
          </p:nvPr>
        </p:nvSpPr>
        <p:spPr>
          <a:xfrm>
            <a:off x="334177" y="6430466"/>
            <a:ext cx="677538" cy="365125"/>
          </a:xfrm>
        </p:spPr>
        <p:txBody>
          <a:bodyPr/>
          <a:lstStyle>
            <a:lvl1pPr algn="l">
              <a:defRPr>
                <a:solidFill>
                  <a:schemeClr val="bg1"/>
                </a:solidFill>
              </a:defRPr>
            </a:lvl1pPr>
          </a:lstStyle>
          <a:p>
            <a:fld id="{FCBF8F21-0EB5-41CC-AF8C-A4704FFD9176}" type="slidenum">
              <a:rPr lang="en-GB" smtClean="0"/>
              <a:pPr/>
              <a:t>‹#›</a:t>
            </a:fld>
            <a:endParaRPr lang="en-GB"/>
          </a:p>
        </p:txBody>
      </p:sp>
      <p:pic>
        <p:nvPicPr>
          <p:cNvPr id="10" name="Picture 9">
            <a:extLst>
              <a:ext uri="{FF2B5EF4-FFF2-40B4-BE49-F238E27FC236}">
                <a16:creationId xmlns:a16="http://schemas.microsoft.com/office/drawing/2014/main" id="{359E3AA8-CD03-2559-646C-9CF21ADAD4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177" y="272528"/>
            <a:ext cx="785814" cy="428216"/>
          </a:xfrm>
          <a:prstGeom prst="rect">
            <a:avLst/>
          </a:prstGeom>
        </p:spPr>
      </p:pic>
      <p:sp>
        <p:nvSpPr>
          <p:cNvPr id="11" name="Text Placeholder 2">
            <a:extLst>
              <a:ext uri="{FF2B5EF4-FFF2-40B4-BE49-F238E27FC236}">
                <a16:creationId xmlns:a16="http://schemas.microsoft.com/office/drawing/2014/main" id="{61BE3B1D-2177-0587-178E-B375C4BD04C5}"/>
              </a:ext>
            </a:extLst>
          </p:cNvPr>
          <p:cNvSpPr>
            <a:spLocks noGrp="1"/>
          </p:cNvSpPr>
          <p:nvPr>
            <p:ph type="body" idx="13"/>
          </p:nvPr>
        </p:nvSpPr>
        <p:spPr>
          <a:xfrm>
            <a:off x="334177" y="1401118"/>
            <a:ext cx="11523643" cy="455630"/>
          </a:xfrm>
        </p:spPr>
        <p:txBody>
          <a:bodyPr anchor="ctr">
            <a:normAutofit/>
          </a:bodyPr>
          <a:lstStyle>
            <a:lvl1pPr marL="0" indent="0">
              <a:buNone/>
              <a:defRPr sz="1400" b="0" spc="0">
                <a:solidFill>
                  <a:srgbClr val="5E5E5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9532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C00EDB-066A-A143-C917-998514B8E989}"/>
              </a:ext>
            </a:extLst>
          </p:cNvPr>
          <p:cNvSpPr/>
          <p:nvPr userDrawn="1"/>
        </p:nvSpPr>
        <p:spPr>
          <a:xfrm>
            <a:off x="0" y="839179"/>
            <a:ext cx="6096000" cy="6018821"/>
          </a:xfrm>
          <a:prstGeom prst="rect">
            <a:avLst/>
          </a:prstGeom>
          <a:solidFill>
            <a:srgbClr val="A3C5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929CBE-E0B0-4B7A-A600-134BC883B636}"/>
              </a:ext>
            </a:extLst>
          </p:cNvPr>
          <p:cNvSpPr>
            <a:spLocks noGrp="1"/>
          </p:cNvSpPr>
          <p:nvPr>
            <p:ph type="title" hasCustomPrompt="1"/>
          </p:nvPr>
        </p:nvSpPr>
        <p:spPr>
          <a:xfrm>
            <a:off x="341523" y="839179"/>
            <a:ext cx="11523643" cy="626393"/>
          </a:xfrm>
        </p:spPr>
        <p:txBody>
          <a:bodyPr>
            <a:normAutofit/>
          </a:bodyPr>
          <a:lstStyle>
            <a:lvl1pPr algn="l">
              <a:defRPr sz="2400" spc="3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209DD1-0D2D-D92A-0962-6C68F0B7CABE}"/>
              </a:ext>
            </a:extLst>
          </p:cNvPr>
          <p:cNvSpPr>
            <a:spLocks noGrp="1"/>
          </p:cNvSpPr>
          <p:nvPr>
            <p:ph idx="1"/>
          </p:nvPr>
        </p:nvSpPr>
        <p:spPr>
          <a:xfrm>
            <a:off x="341523" y="2304752"/>
            <a:ext cx="11523643" cy="4066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1DE4A1B-35E9-7CAB-9BEC-E3BD8A0A0E34}"/>
              </a:ext>
            </a:extLst>
          </p:cNvPr>
          <p:cNvSpPr>
            <a:spLocks noGrp="1"/>
          </p:cNvSpPr>
          <p:nvPr>
            <p:ph type="ftr" sz="quarter" idx="11"/>
          </p:nvPr>
        </p:nvSpPr>
        <p:spPr>
          <a:xfrm>
            <a:off x="616914" y="6443214"/>
            <a:ext cx="4114800" cy="365125"/>
          </a:xfrm>
        </p:spPr>
        <p:txBody>
          <a:bodyPr/>
          <a:lstStyle>
            <a:lvl1pPr algn="l">
              <a:defRPr>
                <a:solidFill>
                  <a:schemeClr val="bg1"/>
                </a:solidFill>
              </a:defRPr>
            </a:lvl1pPr>
          </a:lstStyle>
          <a:p>
            <a:r>
              <a:rPr lang="it-IT"/>
              <a:t>l     CORPORATE PRESENTATION    l    April 2024</a:t>
            </a:r>
            <a:endParaRPr lang="en-GB"/>
          </a:p>
        </p:txBody>
      </p:sp>
      <p:sp>
        <p:nvSpPr>
          <p:cNvPr id="6" name="Slide Number Placeholder 5">
            <a:extLst>
              <a:ext uri="{FF2B5EF4-FFF2-40B4-BE49-F238E27FC236}">
                <a16:creationId xmlns:a16="http://schemas.microsoft.com/office/drawing/2014/main" id="{1EADA1F4-6C9E-E2CE-3427-2741B50BF04A}"/>
              </a:ext>
            </a:extLst>
          </p:cNvPr>
          <p:cNvSpPr>
            <a:spLocks noGrp="1"/>
          </p:cNvSpPr>
          <p:nvPr>
            <p:ph type="sldNum" sz="quarter" idx="12"/>
          </p:nvPr>
        </p:nvSpPr>
        <p:spPr>
          <a:xfrm>
            <a:off x="334177" y="6430466"/>
            <a:ext cx="677538" cy="365125"/>
          </a:xfrm>
        </p:spPr>
        <p:txBody>
          <a:bodyPr/>
          <a:lstStyle>
            <a:lvl1pPr algn="l">
              <a:defRPr>
                <a:solidFill>
                  <a:schemeClr val="bg1"/>
                </a:solidFill>
              </a:defRPr>
            </a:lvl1pPr>
          </a:lstStyle>
          <a:p>
            <a:fld id="{FCBF8F21-0EB5-41CC-AF8C-A4704FFD9176}" type="slidenum">
              <a:rPr lang="en-GB" smtClean="0"/>
              <a:pPr/>
              <a:t>‹#›</a:t>
            </a:fld>
            <a:endParaRPr lang="en-GB"/>
          </a:p>
        </p:txBody>
      </p:sp>
      <p:pic>
        <p:nvPicPr>
          <p:cNvPr id="10" name="Picture 9">
            <a:extLst>
              <a:ext uri="{FF2B5EF4-FFF2-40B4-BE49-F238E27FC236}">
                <a16:creationId xmlns:a16="http://schemas.microsoft.com/office/drawing/2014/main" id="{359E3AA8-CD03-2559-646C-9CF21ADAD4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177" y="272528"/>
            <a:ext cx="785814" cy="428216"/>
          </a:xfrm>
          <a:prstGeom prst="rect">
            <a:avLst/>
          </a:prstGeom>
        </p:spPr>
      </p:pic>
      <p:sp>
        <p:nvSpPr>
          <p:cNvPr id="11" name="Text Placeholder 2">
            <a:extLst>
              <a:ext uri="{FF2B5EF4-FFF2-40B4-BE49-F238E27FC236}">
                <a16:creationId xmlns:a16="http://schemas.microsoft.com/office/drawing/2014/main" id="{61BE3B1D-2177-0587-178E-B375C4BD04C5}"/>
              </a:ext>
            </a:extLst>
          </p:cNvPr>
          <p:cNvSpPr>
            <a:spLocks noGrp="1"/>
          </p:cNvSpPr>
          <p:nvPr>
            <p:ph type="body" idx="13"/>
          </p:nvPr>
        </p:nvSpPr>
        <p:spPr>
          <a:xfrm>
            <a:off x="334177" y="1401118"/>
            <a:ext cx="11523643" cy="455630"/>
          </a:xfrm>
        </p:spPr>
        <p:txBody>
          <a:bodyPr anchor="ctr">
            <a:normAutofit/>
          </a:bodyPr>
          <a:lstStyle>
            <a:lvl1pPr marL="0" indent="0">
              <a:buNone/>
              <a:defRPr sz="1400" b="0" spc="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468694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C00EDB-066A-A143-C917-998514B8E989}"/>
              </a:ext>
            </a:extLst>
          </p:cNvPr>
          <p:cNvSpPr/>
          <p:nvPr userDrawn="1"/>
        </p:nvSpPr>
        <p:spPr>
          <a:xfrm>
            <a:off x="0" y="839179"/>
            <a:ext cx="6096000" cy="6018821"/>
          </a:xfrm>
          <a:prstGeom prst="rect">
            <a:avLst/>
          </a:prstGeom>
          <a:solidFill>
            <a:srgbClr val="5E5E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929CBE-E0B0-4B7A-A600-134BC883B636}"/>
              </a:ext>
            </a:extLst>
          </p:cNvPr>
          <p:cNvSpPr>
            <a:spLocks noGrp="1"/>
          </p:cNvSpPr>
          <p:nvPr>
            <p:ph type="title" hasCustomPrompt="1"/>
          </p:nvPr>
        </p:nvSpPr>
        <p:spPr>
          <a:xfrm>
            <a:off x="341523" y="839179"/>
            <a:ext cx="5629619" cy="626393"/>
          </a:xfrm>
        </p:spPr>
        <p:txBody>
          <a:bodyPr>
            <a:normAutofit/>
          </a:bodyPr>
          <a:lstStyle>
            <a:lvl1pPr algn="l">
              <a:defRPr sz="2400" spc="3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209DD1-0D2D-D92A-0962-6C68F0B7CABE}"/>
              </a:ext>
            </a:extLst>
          </p:cNvPr>
          <p:cNvSpPr>
            <a:spLocks noGrp="1"/>
          </p:cNvSpPr>
          <p:nvPr>
            <p:ph idx="1"/>
          </p:nvPr>
        </p:nvSpPr>
        <p:spPr>
          <a:xfrm>
            <a:off x="341523" y="2304752"/>
            <a:ext cx="5629619" cy="4066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1DE4A1B-35E9-7CAB-9BEC-E3BD8A0A0E34}"/>
              </a:ext>
            </a:extLst>
          </p:cNvPr>
          <p:cNvSpPr>
            <a:spLocks noGrp="1"/>
          </p:cNvSpPr>
          <p:nvPr>
            <p:ph type="ftr" sz="quarter" idx="11"/>
          </p:nvPr>
        </p:nvSpPr>
        <p:spPr>
          <a:xfrm>
            <a:off x="616914" y="6443214"/>
            <a:ext cx="4114800" cy="365125"/>
          </a:xfrm>
        </p:spPr>
        <p:txBody>
          <a:bodyPr/>
          <a:lstStyle>
            <a:lvl1pPr algn="l">
              <a:defRPr>
                <a:solidFill>
                  <a:schemeClr val="bg1"/>
                </a:solidFill>
              </a:defRPr>
            </a:lvl1pPr>
          </a:lstStyle>
          <a:p>
            <a:r>
              <a:rPr lang="it-IT"/>
              <a:t>l     CORPORATE PRESENTATION    l    April 2024</a:t>
            </a:r>
            <a:endParaRPr lang="en-GB"/>
          </a:p>
        </p:txBody>
      </p:sp>
      <p:sp>
        <p:nvSpPr>
          <p:cNvPr id="6" name="Slide Number Placeholder 5">
            <a:extLst>
              <a:ext uri="{FF2B5EF4-FFF2-40B4-BE49-F238E27FC236}">
                <a16:creationId xmlns:a16="http://schemas.microsoft.com/office/drawing/2014/main" id="{1EADA1F4-6C9E-E2CE-3427-2741B50BF04A}"/>
              </a:ext>
            </a:extLst>
          </p:cNvPr>
          <p:cNvSpPr>
            <a:spLocks noGrp="1"/>
          </p:cNvSpPr>
          <p:nvPr>
            <p:ph type="sldNum" sz="quarter" idx="12"/>
          </p:nvPr>
        </p:nvSpPr>
        <p:spPr>
          <a:xfrm>
            <a:off x="334177" y="6430466"/>
            <a:ext cx="677538" cy="365125"/>
          </a:xfrm>
        </p:spPr>
        <p:txBody>
          <a:bodyPr/>
          <a:lstStyle>
            <a:lvl1pPr algn="l">
              <a:defRPr>
                <a:solidFill>
                  <a:schemeClr val="bg1"/>
                </a:solidFill>
              </a:defRPr>
            </a:lvl1pPr>
          </a:lstStyle>
          <a:p>
            <a:fld id="{FCBF8F21-0EB5-41CC-AF8C-A4704FFD9176}" type="slidenum">
              <a:rPr lang="en-GB" smtClean="0"/>
              <a:pPr/>
              <a:t>‹#›</a:t>
            </a:fld>
            <a:endParaRPr lang="en-GB"/>
          </a:p>
        </p:txBody>
      </p:sp>
      <p:pic>
        <p:nvPicPr>
          <p:cNvPr id="10" name="Picture 9">
            <a:extLst>
              <a:ext uri="{FF2B5EF4-FFF2-40B4-BE49-F238E27FC236}">
                <a16:creationId xmlns:a16="http://schemas.microsoft.com/office/drawing/2014/main" id="{359E3AA8-CD03-2559-646C-9CF21ADAD4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4177" y="272528"/>
            <a:ext cx="785814" cy="428216"/>
          </a:xfrm>
          <a:prstGeom prst="rect">
            <a:avLst/>
          </a:prstGeom>
        </p:spPr>
      </p:pic>
      <p:sp>
        <p:nvSpPr>
          <p:cNvPr id="11" name="Text Placeholder 2">
            <a:extLst>
              <a:ext uri="{FF2B5EF4-FFF2-40B4-BE49-F238E27FC236}">
                <a16:creationId xmlns:a16="http://schemas.microsoft.com/office/drawing/2014/main" id="{61BE3B1D-2177-0587-178E-B375C4BD04C5}"/>
              </a:ext>
            </a:extLst>
          </p:cNvPr>
          <p:cNvSpPr>
            <a:spLocks noGrp="1"/>
          </p:cNvSpPr>
          <p:nvPr>
            <p:ph type="body" idx="13"/>
          </p:nvPr>
        </p:nvSpPr>
        <p:spPr>
          <a:xfrm>
            <a:off x="334177" y="1401118"/>
            <a:ext cx="5636965" cy="455630"/>
          </a:xfrm>
        </p:spPr>
        <p:txBody>
          <a:bodyPr anchor="ctr">
            <a:normAutofit/>
          </a:bodyPr>
          <a:lstStyle>
            <a:lvl1pPr marL="0" indent="0">
              <a:buNone/>
              <a:defRPr sz="1400" b="0" spc="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485917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E00ABB-2494-B57A-D1E9-8DDF49E9B1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6597B7-7B3C-8C13-23AC-94B0F47E9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BB7D93-6E22-FFE1-8BA5-50492F837E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latin typeface="Abadi Extra Light" panose="020F0502020204030204" pitchFamily="34" charset="0"/>
                <a:ea typeface="Lato" panose="020F0502020204030203" pitchFamily="34" charset="0"/>
                <a:cs typeface="Lato" panose="020F0502020204030203" pitchFamily="34" charset="0"/>
              </a:defRPr>
            </a:lvl1pPr>
          </a:lstStyle>
          <a:p>
            <a:endParaRPr lang="en-GB"/>
          </a:p>
        </p:txBody>
      </p:sp>
      <p:sp>
        <p:nvSpPr>
          <p:cNvPr id="5" name="Footer Placeholder 4">
            <a:extLst>
              <a:ext uri="{FF2B5EF4-FFF2-40B4-BE49-F238E27FC236}">
                <a16:creationId xmlns:a16="http://schemas.microsoft.com/office/drawing/2014/main" id="{0C389AC0-0D3C-0E3E-43BD-61BD7B693F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latin typeface="Abadi Extra Light" panose="020F0502020204030204" pitchFamily="34" charset="0"/>
                <a:ea typeface="Lato" panose="020F0502020204030203" pitchFamily="34" charset="0"/>
                <a:cs typeface="Lato" panose="020F0502020204030203" pitchFamily="34" charset="0"/>
              </a:defRPr>
            </a:lvl1pPr>
          </a:lstStyle>
          <a:p>
            <a:r>
              <a:rPr lang="it-IT"/>
              <a:t>l     CORPORATE PRESENTATION    l    April 2024</a:t>
            </a:r>
            <a:endParaRPr lang="en-GB"/>
          </a:p>
        </p:txBody>
      </p:sp>
      <p:sp>
        <p:nvSpPr>
          <p:cNvPr id="6" name="Slide Number Placeholder 5">
            <a:extLst>
              <a:ext uri="{FF2B5EF4-FFF2-40B4-BE49-F238E27FC236}">
                <a16:creationId xmlns:a16="http://schemas.microsoft.com/office/drawing/2014/main" id="{A18CEBF4-D778-3E59-9D07-3C97ABB9A8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latin typeface="Abadi Extra Light" panose="020F0502020204030204" pitchFamily="34" charset="0"/>
                <a:ea typeface="Lato" panose="020F0502020204030203" pitchFamily="34" charset="0"/>
                <a:cs typeface="Lato" panose="020F0502020204030203" pitchFamily="34" charset="0"/>
              </a:defRPr>
            </a:lvl1pPr>
          </a:lstStyle>
          <a:p>
            <a:fld id="{FCBF8F21-0EB5-41CC-AF8C-A4704FFD9176}" type="slidenum">
              <a:rPr lang="en-GB" smtClean="0"/>
              <a:pPr/>
              <a:t>‹#›</a:t>
            </a:fld>
            <a:endParaRPr lang="en-GB"/>
          </a:p>
        </p:txBody>
      </p:sp>
    </p:spTree>
    <p:extLst>
      <p:ext uri="{BB962C8B-B14F-4D97-AF65-F5344CB8AC3E}">
        <p14:creationId xmlns:p14="http://schemas.microsoft.com/office/powerpoint/2010/main" val="3281854049"/>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50" r:id="rId3"/>
    <p:sldLayoutId id="2147483661" r:id="rId4"/>
    <p:sldLayoutId id="2147483663" r:id="rId5"/>
    <p:sldLayoutId id="2147483667" r:id="rId6"/>
    <p:sldLayoutId id="2147483673" r:id="rId7"/>
    <p:sldLayoutId id="2147483668" r:id="rId8"/>
    <p:sldLayoutId id="2147483678" r:id="rId9"/>
    <p:sldLayoutId id="2147483676" r:id="rId10"/>
    <p:sldLayoutId id="2147483666" r:id="rId11"/>
    <p:sldLayoutId id="2147483674" r:id="rId12"/>
    <p:sldLayoutId id="2147483664" r:id="rId13"/>
    <p:sldLayoutId id="2147483675" r:id="rId14"/>
    <p:sldLayoutId id="2147483670" r:id="rId15"/>
    <p:sldLayoutId id="2147483671" r:id="rId16"/>
    <p:sldLayoutId id="2147483662" r:id="rId17"/>
    <p:sldLayoutId id="2147483672" r:id="rId18"/>
    <p:sldLayoutId id="2147483677" r:id="rId19"/>
    <p:sldLayoutId id="2147483669" r:id="rId20"/>
    <p:sldLayoutId id="2147483651" r:id="rId21"/>
    <p:sldLayoutId id="2147483652" r:id="rId22"/>
    <p:sldLayoutId id="2147483653" r:id="rId23"/>
    <p:sldLayoutId id="2147483654" r:id="rId24"/>
    <p:sldLayoutId id="2147483655" r:id="rId25"/>
    <p:sldLayoutId id="2147483656" r:id="rId26"/>
    <p:sldLayoutId id="2147483657" r:id="rId27"/>
    <p:sldLayoutId id="2147483658" r:id="rId28"/>
    <p:sldLayoutId id="2147483659" r:id="rId29"/>
  </p:sldLayoutIdLst>
  <p:hf hdr="0" dt="0"/>
  <p:txStyles>
    <p:titleStyle>
      <a:lvl1pPr algn="l" defTabSz="914400" rtl="0" eaLnBrk="1" latinLnBrk="0" hangingPunct="1">
        <a:lnSpc>
          <a:spcPct val="90000"/>
        </a:lnSpc>
        <a:spcBef>
          <a:spcPct val="0"/>
        </a:spcBef>
        <a:buNone/>
        <a:defRPr sz="2800" kern="1200">
          <a:solidFill>
            <a:schemeClr val="tx1"/>
          </a:solidFill>
          <a:latin typeface="Abadi Extra Light" panose="020F050202020403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Abadi Extra Light" panose="020F050202020403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badi Extra Light" panose="020F050202020403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badi Extra Light" panose="020F050202020403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badi Extra Light" panose="020F0502020204030204"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badi Extra Light" panose="020F0502020204030204"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6.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sv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svg"/><Relationship Id="rId29"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sv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sv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svg"/><Relationship Id="rId27" Type="http://schemas.openxmlformats.org/officeDocument/2006/relationships/image" Target="../media/image58.png"/><Relationship Id="rId30"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xml"/><Relationship Id="rId5" Type="http://schemas.openxmlformats.org/officeDocument/2006/relationships/image" Target="../media/image69.jpe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www.coragold.com/"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5.sv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8A9EA-6B08-2E3E-DAFE-67E7CF859BFB}"/>
              </a:ext>
            </a:extLst>
          </p:cNvPr>
          <p:cNvSpPr>
            <a:spLocks noGrp="1"/>
          </p:cNvSpPr>
          <p:nvPr>
            <p:ph type="ctrTitle"/>
          </p:nvPr>
        </p:nvSpPr>
        <p:spPr/>
        <p:txBody>
          <a:bodyPr anchor="t"/>
          <a:lstStyle/>
          <a:p>
            <a:r>
              <a:rPr lang="en-GB"/>
              <a:t>West African Gold Developer</a:t>
            </a:r>
          </a:p>
        </p:txBody>
      </p:sp>
      <p:sp>
        <p:nvSpPr>
          <p:cNvPr id="3" name="Subtitle 2">
            <a:extLst>
              <a:ext uri="{FF2B5EF4-FFF2-40B4-BE49-F238E27FC236}">
                <a16:creationId xmlns:a16="http://schemas.microsoft.com/office/drawing/2014/main" id="{8799525F-EB72-49AE-D48A-318B3E6B2563}"/>
              </a:ext>
            </a:extLst>
          </p:cNvPr>
          <p:cNvSpPr>
            <a:spLocks noGrp="1"/>
          </p:cNvSpPr>
          <p:nvPr>
            <p:ph type="subTitle" idx="1"/>
          </p:nvPr>
        </p:nvSpPr>
        <p:spPr/>
        <p:txBody>
          <a:bodyPr>
            <a:normAutofit/>
          </a:bodyPr>
          <a:lstStyle/>
          <a:p>
            <a:r>
              <a:rPr lang="en-GB" sz="1600" dirty="0"/>
              <a:t>Corporate Presentation </a:t>
            </a:r>
          </a:p>
          <a:p>
            <a:r>
              <a:rPr lang="en-GB" sz="1600" dirty="0"/>
              <a:t>April 2024</a:t>
            </a:r>
          </a:p>
        </p:txBody>
      </p:sp>
    </p:spTree>
    <p:extLst>
      <p:ext uri="{BB962C8B-B14F-4D97-AF65-F5344CB8AC3E}">
        <p14:creationId xmlns:p14="http://schemas.microsoft.com/office/powerpoint/2010/main" val="511397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001538-445D-ECE3-66CF-8B127B831706}"/>
              </a:ext>
            </a:extLst>
          </p:cNvPr>
          <p:cNvSpPr>
            <a:spLocks noGrp="1"/>
          </p:cNvSpPr>
          <p:nvPr>
            <p:ph type="title"/>
          </p:nvPr>
        </p:nvSpPr>
        <p:spPr/>
        <p:txBody>
          <a:bodyPr/>
          <a:lstStyle/>
          <a:p>
            <a:r>
              <a:rPr lang="en-GB"/>
              <a:t>MAIDEN RESERVES</a:t>
            </a:r>
          </a:p>
        </p:txBody>
      </p:sp>
      <p:sp>
        <p:nvSpPr>
          <p:cNvPr id="4" name="Footer Placeholder 3">
            <a:extLst>
              <a:ext uri="{FF2B5EF4-FFF2-40B4-BE49-F238E27FC236}">
                <a16:creationId xmlns:a16="http://schemas.microsoft.com/office/drawing/2014/main" id="{34F5A02F-58D3-E3AF-51C6-2BCB33741070}"/>
              </a:ext>
            </a:extLst>
          </p:cNvPr>
          <p:cNvSpPr>
            <a:spLocks noGrp="1"/>
          </p:cNvSpPr>
          <p:nvPr>
            <p:ph type="ftr" sz="quarter" idx="11"/>
          </p:nvPr>
        </p:nvSpPr>
        <p:spPr/>
        <p:txBody>
          <a:bodyPr/>
          <a:lstStyle/>
          <a:p>
            <a:r>
              <a:rPr lang="it-IT"/>
              <a:t>l     CORPORATE PRESENTATION    l    April 2024</a:t>
            </a:r>
            <a:endParaRPr lang="en-GB"/>
          </a:p>
        </p:txBody>
      </p:sp>
      <p:sp>
        <p:nvSpPr>
          <p:cNvPr id="5" name="Slide Number Placeholder 4">
            <a:extLst>
              <a:ext uri="{FF2B5EF4-FFF2-40B4-BE49-F238E27FC236}">
                <a16:creationId xmlns:a16="http://schemas.microsoft.com/office/drawing/2014/main" id="{7E694B00-C2CC-7893-E1E7-818CEF2D0EAD}"/>
              </a:ext>
            </a:extLst>
          </p:cNvPr>
          <p:cNvSpPr>
            <a:spLocks noGrp="1"/>
          </p:cNvSpPr>
          <p:nvPr>
            <p:ph type="sldNum" sz="quarter" idx="12"/>
          </p:nvPr>
        </p:nvSpPr>
        <p:spPr/>
        <p:txBody>
          <a:bodyPr/>
          <a:lstStyle/>
          <a:p>
            <a:fld id="{FCBF8F21-0EB5-41CC-AF8C-A4704FFD9176}" type="slidenum">
              <a:rPr lang="en-GB" smtClean="0"/>
              <a:pPr/>
              <a:t>10</a:t>
            </a:fld>
            <a:endParaRPr lang="en-GB"/>
          </a:p>
        </p:txBody>
      </p:sp>
      <p:sp>
        <p:nvSpPr>
          <p:cNvPr id="3" name="Text Placeholder 2">
            <a:extLst>
              <a:ext uri="{FF2B5EF4-FFF2-40B4-BE49-F238E27FC236}">
                <a16:creationId xmlns:a16="http://schemas.microsoft.com/office/drawing/2014/main" id="{1D5435BF-989D-9F98-BFE2-ECA706A04BC1}"/>
              </a:ext>
            </a:extLst>
          </p:cNvPr>
          <p:cNvSpPr>
            <a:spLocks noGrp="1"/>
          </p:cNvSpPr>
          <p:nvPr>
            <p:ph type="body" idx="13"/>
          </p:nvPr>
        </p:nvSpPr>
        <p:spPr/>
        <p:txBody>
          <a:bodyPr/>
          <a:lstStyle/>
          <a:p>
            <a:r>
              <a:rPr lang="en-GB"/>
              <a:t>21 November 2022</a:t>
            </a:r>
          </a:p>
        </p:txBody>
      </p:sp>
      <p:graphicFrame>
        <p:nvGraphicFramePr>
          <p:cNvPr id="11" name="Table 10">
            <a:extLst>
              <a:ext uri="{FF2B5EF4-FFF2-40B4-BE49-F238E27FC236}">
                <a16:creationId xmlns:a16="http://schemas.microsoft.com/office/drawing/2014/main" id="{5168C0E1-AE8C-AAD1-E802-D8CD39A475A3}"/>
              </a:ext>
            </a:extLst>
          </p:cNvPr>
          <p:cNvGraphicFramePr>
            <a:graphicFrameLocks noGrp="1"/>
          </p:cNvGraphicFramePr>
          <p:nvPr>
            <p:extLst>
              <p:ext uri="{D42A27DB-BD31-4B8C-83A1-F6EECF244321}">
                <p14:modId xmlns:p14="http://schemas.microsoft.com/office/powerpoint/2010/main" val="1033435581"/>
              </p:ext>
            </p:extLst>
          </p:nvPr>
        </p:nvGraphicFramePr>
        <p:xfrm>
          <a:off x="334177" y="2418687"/>
          <a:ext cx="11516295" cy="3486359"/>
        </p:xfrm>
        <a:graphic>
          <a:graphicData uri="http://schemas.openxmlformats.org/drawingml/2006/table">
            <a:tbl>
              <a:tblPr firstRow="1" firstCol="1" bandRow="1">
                <a:tableStyleId>{2D5ABB26-0587-4C30-8999-92F81FD0307C}</a:tableStyleId>
              </a:tblPr>
              <a:tblGrid>
                <a:gridCol w="2337465">
                  <a:extLst>
                    <a:ext uri="{9D8B030D-6E8A-4147-A177-3AD203B41FA5}">
                      <a16:colId xmlns:a16="http://schemas.microsoft.com/office/drawing/2014/main" val="252357530"/>
                    </a:ext>
                  </a:extLst>
                </a:gridCol>
                <a:gridCol w="2337465">
                  <a:extLst>
                    <a:ext uri="{9D8B030D-6E8A-4147-A177-3AD203B41FA5}">
                      <a16:colId xmlns:a16="http://schemas.microsoft.com/office/drawing/2014/main" val="2914196978"/>
                    </a:ext>
                  </a:extLst>
                </a:gridCol>
                <a:gridCol w="1748349">
                  <a:extLst>
                    <a:ext uri="{9D8B030D-6E8A-4147-A177-3AD203B41FA5}">
                      <a16:colId xmlns:a16="http://schemas.microsoft.com/office/drawing/2014/main" val="3118547373"/>
                    </a:ext>
                  </a:extLst>
                </a:gridCol>
                <a:gridCol w="1748349">
                  <a:extLst>
                    <a:ext uri="{9D8B030D-6E8A-4147-A177-3AD203B41FA5}">
                      <a16:colId xmlns:a16="http://schemas.microsoft.com/office/drawing/2014/main" val="3431194330"/>
                    </a:ext>
                  </a:extLst>
                </a:gridCol>
                <a:gridCol w="1710340">
                  <a:extLst>
                    <a:ext uri="{9D8B030D-6E8A-4147-A177-3AD203B41FA5}">
                      <a16:colId xmlns:a16="http://schemas.microsoft.com/office/drawing/2014/main" val="184826137"/>
                    </a:ext>
                  </a:extLst>
                </a:gridCol>
                <a:gridCol w="1634327">
                  <a:extLst>
                    <a:ext uri="{9D8B030D-6E8A-4147-A177-3AD203B41FA5}">
                      <a16:colId xmlns:a16="http://schemas.microsoft.com/office/drawing/2014/main" val="2280129949"/>
                    </a:ext>
                  </a:extLst>
                </a:gridCol>
              </a:tblGrid>
              <a:tr h="674779">
                <a:tc>
                  <a:txBody>
                    <a:bodyPr/>
                    <a:lstStyle/>
                    <a:p>
                      <a:r>
                        <a:rPr lang="en-GB" sz="1400">
                          <a:solidFill>
                            <a:schemeClr val="bg1"/>
                          </a:solidFill>
                          <a:effectLst/>
                          <a:latin typeface="Abadi Extra Light" panose="020B0204020104020204" pitchFamily="34" charset="0"/>
                        </a:rPr>
                        <a:t>Area</a:t>
                      </a:r>
                      <a:endParaRPr lang="en-GB" sz="1800">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5E5E5E"/>
                    </a:solidFill>
                  </a:tcPr>
                </a:tc>
                <a:tc>
                  <a:txBody>
                    <a:bodyPr/>
                    <a:lstStyle/>
                    <a:p>
                      <a:pPr algn="r"/>
                      <a:r>
                        <a:rPr lang="en-GB" sz="1400">
                          <a:solidFill>
                            <a:schemeClr val="bg1"/>
                          </a:solidFill>
                          <a:effectLst/>
                          <a:latin typeface="Abadi Extra Light" panose="020B0204020104020204" pitchFamily="34" charset="0"/>
                        </a:rPr>
                        <a:t>Mineral Reserve classification</a:t>
                      </a:r>
                      <a:endParaRPr lang="en-GB" sz="1800">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5E5E5E"/>
                    </a:solidFill>
                  </a:tcPr>
                </a:tc>
                <a:tc>
                  <a:txBody>
                    <a:bodyPr/>
                    <a:lstStyle/>
                    <a:p>
                      <a:pPr algn="r"/>
                      <a:r>
                        <a:rPr lang="en-GB" sz="1400">
                          <a:solidFill>
                            <a:schemeClr val="bg1"/>
                          </a:solidFill>
                          <a:effectLst/>
                          <a:latin typeface="Abadi Extra Light" panose="020B0204020104020204" pitchFamily="34" charset="0"/>
                        </a:rPr>
                        <a:t>Material type</a:t>
                      </a:r>
                      <a:endParaRPr lang="en-GB" sz="1800">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5E5E5E"/>
                    </a:solidFill>
                  </a:tcPr>
                </a:tc>
                <a:tc>
                  <a:txBody>
                    <a:bodyPr/>
                    <a:lstStyle/>
                    <a:p>
                      <a:pPr algn="r"/>
                      <a:r>
                        <a:rPr lang="en-GB" sz="1400">
                          <a:solidFill>
                            <a:schemeClr val="bg1"/>
                          </a:solidFill>
                          <a:effectLst/>
                          <a:latin typeface="Abadi Extra Light" panose="020B0204020104020204" pitchFamily="34" charset="0"/>
                        </a:rPr>
                        <a:t>Tonnes</a:t>
                      </a:r>
                    </a:p>
                    <a:p>
                      <a:pPr algn="r"/>
                      <a:r>
                        <a:rPr lang="en-GB" sz="1400">
                          <a:solidFill>
                            <a:schemeClr val="bg1"/>
                          </a:solidFill>
                          <a:effectLst/>
                          <a:latin typeface="Abadi Extra Light" panose="020B0204020104020204" pitchFamily="34" charset="0"/>
                        </a:rPr>
                        <a:t>(kt)</a:t>
                      </a:r>
                      <a:endParaRPr lang="en-GB" sz="1800">
                        <a:solidFill>
                          <a:schemeClr val="bg1"/>
                        </a:solidFill>
                        <a:effectLst/>
                        <a:latin typeface="Abadi Extra Light" panose="020B0204020104020204" pitchFamily="34" charset="0"/>
                      </a:endParaRPr>
                    </a:p>
                  </a:txBody>
                  <a:tcPr marL="68580" marR="68580" marT="0" marB="0" anchor="ctr">
                    <a:solidFill>
                      <a:srgbClr val="5E5E5E"/>
                    </a:solidFill>
                  </a:tcPr>
                </a:tc>
                <a:tc>
                  <a:txBody>
                    <a:bodyPr/>
                    <a:lstStyle/>
                    <a:p>
                      <a:pPr algn="r"/>
                      <a:r>
                        <a:rPr lang="en-GB" sz="1400">
                          <a:solidFill>
                            <a:schemeClr val="bg1"/>
                          </a:solidFill>
                          <a:effectLst/>
                          <a:latin typeface="Abadi Extra Light" panose="020B0204020104020204" pitchFamily="34" charset="0"/>
                        </a:rPr>
                        <a:t>Grade</a:t>
                      </a:r>
                    </a:p>
                    <a:p>
                      <a:pPr algn="r"/>
                      <a:r>
                        <a:rPr lang="en-GB" sz="1400">
                          <a:solidFill>
                            <a:schemeClr val="bg1"/>
                          </a:solidFill>
                          <a:effectLst/>
                          <a:latin typeface="Abadi Extra Light" panose="020B0204020104020204" pitchFamily="34" charset="0"/>
                        </a:rPr>
                        <a:t>(g/t Au)</a:t>
                      </a:r>
                      <a:endParaRPr lang="en-GB" sz="1800">
                        <a:solidFill>
                          <a:schemeClr val="bg1"/>
                        </a:solidFill>
                        <a:effectLst/>
                        <a:latin typeface="Abadi Extra Light" panose="020B0204020104020204" pitchFamily="34" charset="0"/>
                      </a:endParaRPr>
                    </a:p>
                  </a:txBody>
                  <a:tcPr marL="68580" marR="68580" marT="0" marB="0" anchor="ctr">
                    <a:solidFill>
                      <a:srgbClr val="5E5E5E"/>
                    </a:solidFill>
                  </a:tcPr>
                </a:tc>
                <a:tc>
                  <a:txBody>
                    <a:bodyPr/>
                    <a:lstStyle/>
                    <a:p>
                      <a:pPr algn="r"/>
                      <a:r>
                        <a:rPr lang="en-GB" sz="1400">
                          <a:solidFill>
                            <a:schemeClr val="bg1"/>
                          </a:solidFill>
                          <a:effectLst/>
                          <a:latin typeface="Abadi Extra Light" panose="020B0204020104020204" pitchFamily="34" charset="0"/>
                        </a:rPr>
                        <a:t>Metal content (</a:t>
                      </a:r>
                      <a:r>
                        <a:rPr lang="en-GB" sz="1400" err="1">
                          <a:solidFill>
                            <a:schemeClr val="bg1"/>
                          </a:solidFill>
                          <a:effectLst/>
                          <a:latin typeface="Abadi Extra Light" panose="020B0204020104020204" pitchFamily="34" charset="0"/>
                        </a:rPr>
                        <a:t>koz</a:t>
                      </a:r>
                      <a:r>
                        <a:rPr lang="en-GB" sz="1400">
                          <a:solidFill>
                            <a:schemeClr val="bg1"/>
                          </a:solidFill>
                          <a:effectLst/>
                          <a:latin typeface="Abadi Extra Light" panose="020B0204020104020204" pitchFamily="34" charset="0"/>
                        </a:rPr>
                        <a:t>)</a:t>
                      </a:r>
                      <a:endParaRPr lang="en-GB" sz="1800">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5E5E5E"/>
                    </a:solidFill>
                  </a:tcPr>
                </a:tc>
                <a:extLst>
                  <a:ext uri="{0D108BD9-81ED-4DB2-BD59-A6C34878D82A}">
                    <a16:rowId xmlns:a16="http://schemas.microsoft.com/office/drawing/2014/main" val="2854484143"/>
                  </a:ext>
                </a:extLst>
              </a:tr>
              <a:tr h="281158">
                <a:tc rowSpan="2">
                  <a:txBody>
                    <a:bodyPr/>
                    <a:lstStyle/>
                    <a:p>
                      <a:r>
                        <a:rPr lang="en-GB" sz="1400">
                          <a:solidFill>
                            <a:schemeClr val="tx1">
                              <a:lumMod val="50000"/>
                              <a:lumOff val="50000"/>
                            </a:schemeClr>
                          </a:solidFill>
                          <a:effectLst/>
                          <a:latin typeface="Abadi Extra Light" panose="020B0204020104020204" pitchFamily="34" charset="0"/>
                        </a:rPr>
                        <a:t>Selin</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Probable</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Oxide</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3,767</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1.27</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154.2</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095089349"/>
                  </a:ext>
                </a:extLst>
              </a:tr>
              <a:tr h="281158">
                <a:tc vMerge="1">
                  <a:txBody>
                    <a:bodyPr/>
                    <a:lstStyle/>
                    <a:p>
                      <a:endParaRPr lang="en-GB"/>
                    </a:p>
                  </a:txBody>
                  <a:tcPr/>
                </a:tc>
                <a:tc>
                  <a:txBody>
                    <a:bodyPr/>
                    <a:lstStyle/>
                    <a:p>
                      <a:pPr algn="r"/>
                      <a:r>
                        <a:rPr lang="en-GB" sz="1400">
                          <a:solidFill>
                            <a:schemeClr val="tx1">
                              <a:lumMod val="50000"/>
                              <a:lumOff val="50000"/>
                            </a:schemeClr>
                          </a:solidFill>
                          <a:effectLst/>
                          <a:latin typeface="Abadi Extra Light" panose="020B0204020104020204" pitchFamily="34" charset="0"/>
                        </a:rPr>
                        <a:t>Probable</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Transitional</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519</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2.38</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39.8</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139723838"/>
                  </a:ext>
                </a:extLst>
              </a:tr>
              <a:tr h="281158">
                <a:tc>
                  <a:txBody>
                    <a:bodyPr/>
                    <a:lstStyle/>
                    <a:p>
                      <a:r>
                        <a:rPr lang="en-GB" sz="1400">
                          <a:solidFill>
                            <a:schemeClr val="bg1"/>
                          </a:solidFill>
                          <a:effectLst/>
                          <a:latin typeface="Abadi Extra Light" panose="020B0204020104020204" pitchFamily="34" charset="0"/>
                        </a:rPr>
                        <a:t>Total – Selin</a:t>
                      </a:r>
                      <a:endParaRPr lang="en-GB" sz="1800">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A3C5C8"/>
                    </a:solidFill>
                  </a:tcPr>
                </a:tc>
                <a:tc>
                  <a:txBody>
                    <a:bodyPr/>
                    <a:lstStyle/>
                    <a:p>
                      <a:pPr algn="r"/>
                      <a:r>
                        <a:rPr lang="en-GB" sz="1400">
                          <a:solidFill>
                            <a:schemeClr val="bg1"/>
                          </a:solidFill>
                          <a:effectLst/>
                          <a:latin typeface="Abadi Extra Light" panose="020B0204020104020204" pitchFamily="34" charset="0"/>
                        </a:rPr>
                        <a:t>Probable</a:t>
                      </a:r>
                      <a:endParaRPr lang="en-GB" sz="1800">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A3C5C8"/>
                    </a:solidFill>
                  </a:tcPr>
                </a:tc>
                <a:tc>
                  <a:txBody>
                    <a:bodyPr/>
                    <a:lstStyle/>
                    <a:p>
                      <a:pPr algn="r"/>
                      <a:r>
                        <a:rPr lang="en-GB" sz="1400">
                          <a:solidFill>
                            <a:schemeClr val="bg1"/>
                          </a:solidFill>
                          <a:effectLst/>
                          <a:latin typeface="Abadi Extra Light" panose="020B0204020104020204" pitchFamily="34" charset="0"/>
                        </a:rPr>
                        <a:t>All zones</a:t>
                      </a:r>
                      <a:endParaRPr lang="en-GB" sz="1800">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A3C5C8"/>
                    </a:solidFill>
                  </a:tcPr>
                </a:tc>
                <a:tc>
                  <a:txBody>
                    <a:bodyPr/>
                    <a:lstStyle/>
                    <a:p>
                      <a:pPr algn="r"/>
                      <a:r>
                        <a:rPr lang="en-GB" sz="1400">
                          <a:solidFill>
                            <a:schemeClr val="bg1"/>
                          </a:solidFill>
                          <a:effectLst/>
                          <a:latin typeface="Abadi Extra Light" panose="020B0204020104020204" pitchFamily="34" charset="0"/>
                        </a:rPr>
                        <a:t>4,287</a:t>
                      </a:r>
                      <a:endParaRPr lang="en-GB" sz="1800">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A3C5C8"/>
                    </a:solidFill>
                  </a:tcPr>
                </a:tc>
                <a:tc>
                  <a:txBody>
                    <a:bodyPr/>
                    <a:lstStyle/>
                    <a:p>
                      <a:pPr algn="r"/>
                      <a:r>
                        <a:rPr lang="en-GB" sz="1400">
                          <a:solidFill>
                            <a:schemeClr val="bg1"/>
                          </a:solidFill>
                          <a:effectLst/>
                          <a:latin typeface="Abadi Extra Light" panose="020B0204020104020204" pitchFamily="34" charset="0"/>
                        </a:rPr>
                        <a:t>1.41</a:t>
                      </a:r>
                      <a:endParaRPr lang="en-GB" sz="1800">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A3C5C8"/>
                    </a:solidFill>
                  </a:tcPr>
                </a:tc>
                <a:tc>
                  <a:txBody>
                    <a:bodyPr/>
                    <a:lstStyle/>
                    <a:p>
                      <a:pPr algn="r"/>
                      <a:r>
                        <a:rPr lang="en-GB" sz="1400">
                          <a:solidFill>
                            <a:schemeClr val="bg1"/>
                          </a:solidFill>
                          <a:effectLst/>
                          <a:latin typeface="Abadi Extra Light" panose="020B0204020104020204" pitchFamily="34" charset="0"/>
                        </a:rPr>
                        <a:t>194.0</a:t>
                      </a:r>
                      <a:endParaRPr lang="en-GB" sz="1800">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A3C5C8"/>
                    </a:solidFill>
                  </a:tcPr>
                </a:tc>
                <a:extLst>
                  <a:ext uri="{0D108BD9-81ED-4DB2-BD59-A6C34878D82A}">
                    <a16:rowId xmlns:a16="http://schemas.microsoft.com/office/drawing/2014/main" val="24863339"/>
                  </a:ext>
                </a:extLst>
              </a:tr>
              <a:tr h="281158">
                <a:tc rowSpan="2">
                  <a:txBody>
                    <a:bodyPr/>
                    <a:lstStyle/>
                    <a:p>
                      <a:r>
                        <a:rPr lang="en-GB" sz="1400">
                          <a:solidFill>
                            <a:schemeClr val="tx1">
                              <a:lumMod val="50000"/>
                              <a:lumOff val="50000"/>
                            </a:schemeClr>
                          </a:solidFill>
                          <a:effectLst/>
                          <a:latin typeface="Abadi Extra Light" panose="020B0204020104020204" pitchFamily="34" charset="0"/>
                        </a:rPr>
                        <a:t>Zone A</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Probable</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Oxide</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2,752</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1.32</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116.8</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117869664"/>
                  </a:ext>
                </a:extLst>
              </a:tr>
              <a:tr h="281158">
                <a:tc vMerge="1">
                  <a:txBody>
                    <a:bodyPr/>
                    <a:lstStyle/>
                    <a:p>
                      <a:endParaRPr lang="en-GB"/>
                    </a:p>
                  </a:txBody>
                  <a:tcPr/>
                </a:tc>
                <a:tc>
                  <a:txBody>
                    <a:bodyPr/>
                    <a:lstStyle/>
                    <a:p>
                      <a:pPr algn="r"/>
                      <a:r>
                        <a:rPr lang="en-GB" sz="1400">
                          <a:solidFill>
                            <a:schemeClr val="tx1">
                              <a:lumMod val="50000"/>
                              <a:lumOff val="50000"/>
                            </a:schemeClr>
                          </a:solidFill>
                          <a:effectLst/>
                          <a:latin typeface="Abadi Extra Light" panose="020B0204020104020204" pitchFamily="34" charset="0"/>
                        </a:rPr>
                        <a:t>Probable</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Transitional</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674446744"/>
                  </a:ext>
                </a:extLst>
              </a:tr>
              <a:tr h="281158">
                <a:tc>
                  <a:txBody>
                    <a:bodyPr/>
                    <a:lstStyle/>
                    <a:p>
                      <a:r>
                        <a:rPr lang="en-GB" sz="1400">
                          <a:solidFill>
                            <a:schemeClr val="bg1"/>
                          </a:solidFill>
                          <a:effectLst/>
                          <a:latin typeface="Abadi Extra Light" panose="020B0204020104020204" pitchFamily="34" charset="0"/>
                        </a:rPr>
                        <a:t>Total – Zone A</a:t>
                      </a:r>
                      <a:endParaRPr lang="en-GB" sz="1800">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A3C5C8"/>
                    </a:solidFill>
                  </a:tcPr>
                </a:tc>
                <a:tc>
                  <a:txBody>
                    <a:bodyPr/>
                    <a:lstStyle/>
                    <a:p>
                      <a:pPr algn="r"/>
                      <a:r>
                        <a:rPr lang="en-GB" sz="1400">
                          <a:solidFill>
                            <a:schemeClr val="bg1"/>
                          </a:solidFill>
                          <a:effectLst/>
                          <a:latin typeface="Abadi Extra Light" panose="020B0204020104020204" pitchFamily="34" charset="0"/>
                        </a:rPr>
                        <a:t>Probable</a:t>
                      </a:r>
                      <a:endParaRPr lang="en-GB" sz="1800">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A3C5C8"/>
                    </a:solidFill>
                  </a:tcPr>
                </a:tc>
                <a:tc>
                  <a:txBody>
                    <a:bodyPr/>
                    <a:lstStyle/>
                    <a:p>
                      <a:pPr algn="r"/>
                      <a:r>
                        <a:rPr lang="en-GB" sz="1400">
                          <a:solidFill>
                            <a:schemeClr val="bg1"/>
                          </a:solidFill>
                          <a:effectLst/>
                          <a:latin typeface="Abadi Extra Light" panose="020B0204020104020204" pitchFamily="34" charset="0"/>
                        </a:rPr>
                        <a:t>All zones</a:t>
                      </a:r>
                      <a:endParaRPr lang="en-GB" sz="1800">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A3C5C8"/>
                    </a:solidFill>
                  </a:tcPr>
                </a:tc>
                <a:tc>
                  <a:txBody>
                    <a:bodyPr/>
                    <a:lstStyle/>
                    <a:p>
                      <a:pPr algn="r"/>
                      <a:r>
                        <a:rPr lang="en-GB" sz="1400">
                          <a:solidFill>
                            <a:schemeClr val="bg1"/>
                          </a:solidFill>
                          <a:effectLst/>
                          <a:latin typeface="Abadi Extra Light" panose="020B0204020104020204" pitchFamily="34" charset="0"/>
                        </a:rPr>
                        <a:t>2,752</a:t>
                      </a:r>
                      <a:endParaRPr lang="en-GB" sz="1800">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A3C5C8"/>
                    </a:solidFill>
                  </a:tcPr>
                </a:tc>
                <a:tc>
                  <a:txBody>
                    <a:bodyPr/>
                    <a:lstStyle/>
                    <a:p>
                      <a:pPr algn="r"/>
                      <a:r>
                        <a:rPr lang="en-GB" sz="1400">
                          <a:solidFill>
                            <a:schemeClr val="bg1"/>
                          </a:solidFill>
                          <a:effectLst/>
                          <a:latin typeface="Abadi Extra Light" panose="020B0204020104020204" pitchFamily="34" charset="0"/>
                        </a:rPr>
                        <a:t>1.32</a:t>
                      </a:r>
                      <a:endParaRPr lang="en-GB" sz="1800">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A3C5C8"/>
                    </a:solidFill>
                  </a:tcPr>
                </a:tc>
                <a:tc>
                  <a:txBody>
                    <a:bodyPr/>
                    <a:lstStyle/>
                    <a:p>
                      <a:pPr algn="r"/>
                      <a:r>
                        <a:rPr lang="en-GB" sz="1400">
                          <a:solidFill>
                            <a:schemeClr val="bg1"/>
                          </a:solidFill>
                          <a:effectLst/>
                          <a:latin typeface="Abadi Extra Light" panose="020B0204020104020204" pitchFamily="34" charset="0"/>
                        </a:rPr>
                        <a:t>116.8</a:t>
                      </a:r>
                      <a:endParaRPr lang="en-GB" sz="1800">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A3C5C8"/>
                    </a:solidFill>
                  </a:tcPr>
                </a:tc>
                <a:extLst>
                  <a:ext uri="{0D108BD9-81ED-4DB2-BD59-A6C34878D82A}">
                    <a16:rowId xmlns:a16="http://schemas.microsoft.com/office/drawing/2014/main" val="1225782478"/>
                  </a:ext>
                </a:extLst>
              </a:tr>
              <a:tr h="281158">
                <a:tc rowSpan="2">
                  <a:txBody>
                    <a:bodyPr/>
                    <a:lstStyle/>
                    <a:p>
                      <a:r>
                        <a:rPr lang="en-GB" sz="1400">
                          <a:solidFill>
                            <a:schemeClr val="tx1">
                              <a:lumMod val="50000"/>
                              <a:lumOff val="50000"/>
                            </a:schemeClr>
                          </a:solidFill>
                          <a:effectLst/>
                          <a:latin typeface="Abadi Extra Light" panose="020B0204020104020204" pitchFamily="34" charset="0"/>
                        </a:rPr>
                        <a:t>Zone B</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Probable</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Oxide</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3,048</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1.13</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111.0</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220774474"/>
                  </a:ext>
                </a:extLst>
              </a:tr>
              <a:tr h="281158">
                <a:tc vMerge="1">
                  <a:txBody>
                    <a:bodyPr/>
                    <a:lstStyle/>
                    <a:p>
                      <a:endParaRPr lang="en-GB"/>
                    </a:p>
                  </a:txBody>
                  <a:tcPr/>
                </a:tc>
                <a:tc>
                  <a:txBody>
                    <a:bodyPr/>
                    <a:lstStyle/>
                    <a:p>
                      <a:pPr algn="r"/>
                      <a:r>
                        <a:rPr lang="en-GB" sz="1400">
                          <a:solidFill>
                            <a:schemeClr val="tx1">
                              <a:lumMod val="50000"/>
                              <a:lumOff val="50000"/>
                            </a:schemeClr>
                          </a:solidFill>
                          <a:effectLst/>
                          <a:latin typeface="Abadi Extra Light" panose="020B0204020104020204" pitchFamily="34" charset="0"/>
                        </a:rPr>
                        <a:t>Probable</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Transitional</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8</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1.54</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tc>
                  <a:txBody>
                    <a:bodyPr/>
                    <a:lstStyle/>
                    <a:p>
                      <a:pPr algn="r"/>
                      <a:r>
                        <a:rPr lang="en-GB" sz="1400">
                          <a:solidFill>
                            <a:schemeClr val="tx1">
                              <a:lumMod val="50000"/>
                              <a:lumOff val="50000"/>
                            </a:schemeClr>
                          </a:solidFill>
                          <a:effectLst/>
                          <a:latin typeface="Abadi Extra Light" panose="020B0204020104020204" pitchFamily="34" charset="0"/>
                        </a:rPr>
                        <a:t>0.4</a:t>
                      </a:r>
                      <a:endParaRPr lang="en-GB" sz="1800">
                        <a:solidFill>
                          <a:schemeClr val="tx1">
                            <a:lumMod val="50000"/>
                            <a:lumOff val="50000"/>
                          </a:schemeClr>
                        </a:solidFill>
                        <a:effectLst/>
                        <a:latin typeface="Abadi Extra Light" panose="020B0204020104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791456362"/>
                  </a:ext>
                </a:extLst>
              </a:tr>
              <a:tr h="281158">
                <a:tc>
                  <a:txBody>
                    <a:bodyPr/>
                    <a:lstStyle/>
                    <a:p>
                      <a:r>
                        <a:rPr lang="en-GB" sz="1400">
                          <a:solidFill>
                            <a:schemeClr val="bg1"/>
                          </a:solidFill>
                          <a:effectLst/>
                          <a:latin typeface="Abadi Extra Light" panose="020B0204020104020204" pitchFamily="34" charset="0"/>
                        </a:rPr>
                        <a:t>Total - Zone B</a:t>
                      </a:r>
                      <a:endParaRPr lang="en-GB" sz="1800">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A3C5C8"/>
                    </a:solidFill>
                  </a:tcPr>
                </a:tc>
                <a:tc>
                  <a:txBody>
                    <a:bodyPr/>
                    <a:lstStyle/>
                    <a:p>
                      <a:pPr algn="r"/>
                      <a:r>
                        <a:rPr lang="en-GB" sz="1400">
                          <a:solidFill>
                            <a:schemeClr val="bg1"/>
                          </a:solidFill>
                          <a:effectLst/>
                          <a:latin typeface="Abadi Extra Light" panose="020B0204020104020204" pitchFamily="34" charset="0"/>
                        </a:rPr>
                        <a:t>Probable</a:t>
                      </a:r>
                      <a:endParaRPr lang="en-GB" sz="1800">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A3C5C8"/>
                    </a:solidFill>
                  </a:tcPr>
                </a:tc>
                <a:tc>
                  <a:txBody>
                    <a:bodyPr/>
                    <a:lstStyle/>
                    <a:p>
                      <a:pPr algn="r"/>
                      <a:r>
                        <a:rPr lang="en-GB" sz="1400">
                          <a:solidFill>
                            <a:schemeClr val="bg1"/>
                          </a:solidFill>
                          <a:effectLst/>
                          <a:latin typeface="Abadi Extra Light" panose="020B0204020104020204" pitchFamily="34" charset="0"/>
                        </a:rPr>
                        <a:t>All zones</a:t>
                      </a:r>
                      <a:endParaRPr lang="en-GB" sz="1800">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A3C5C8"/>
                    </a:solidFill>
                  </a:tcPr>
                </a:tc>
                <a:tc>
                  <a:txBody>
                    <a:bodyPr/>
                    <a:lstStyle/>
                    <a:p>
                      <a:pPr algn="r"/>
                      <a:r>
                        <a:rPr lang="en-GB" sz="1400">
                          <a:solidFill>
                            <a:schemeClr val="bg1"/>
                          </a:solidFill>
                          <a:effectLst/>
                          <a:latin typeface="Abadi Extra Light" panose="020B0204020104020204" pitchFamily="34" charset="0"/>
                        </a:rPr>
                        <a:t>3,056</a:t>
                      </a:r>
                      <a:endParaRPr lang="en-GB" sz="1800">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A3C5C8"/>
                    </a:solidFill>
                  </a:tcPr>
                </a:tc>
                <a:tc>
                  <a:txBody>
                    <a:bodyPr/>
                    <a:lstStyle/>
                    <a:p>
                      <a:pPr algn="r"/>
                      <a:r>
                        <a:rPr lang="en-GB" sz="1400">
                          <a:solidFill>
                            <a:schemeClr val="bg1"/>
                          </a:solidFill>
                          <a:effectLst/>
                          <a:latin typeface="Abadi Extra Light" panose="020B0204020104020204" pitchFamily="34" charset="0"/>
                        </a:rPr>
                        <a:t>1.13</a:t>
                      </a:r>
                      <a:endParaRPr lang="en-GB" sz="1800">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A3C5C8"/>
                    </a:solidFill>
                  </a:tcPr>
                </a:tc>
                <a:tc>
                  <a:txBody>
                    <a:bodyPr/>
                    <a:lstStyle/>
                    <a:p>
                      <a:pPr algn="r"/>
                      <a:r>
                        <a:rPr lang="en-GB" sz="1400">
                          <a:solidFill>
                            <a:schemeClr val="bg1"/>
                          </a:solidFill>
                          <a:effectLst/>
                          <a:latin typeface="Abadi Extra Light" panose="020B0204020104020204" pitchFamily="34" charset="0"/>
                        </a:rPr>
                        <a:t>111.5</a:t>
                      </a:r>
                      <a:endParaRPr lang="en-GB" sz="1800">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A3C5C8"/>
                    </a:solidFill>
                  </a:tcPr>
                </a:tc>
                <a:extLst>
                  <a:ext uri="{0D108BD9-81ED-4DB2-BD59-A6C34878D82A}">
                    <a16:rowId xmlns:a16="http://schemas.microsoft.com/office/drawing/2014/main" val="1697504789"/>
                  </a:ext>
                </a:extLst>
              </a:tr>
              <a:tr h="281158">
                <a:tc>
                  <a:txBody>
                    <a:bodyPr/>
                    <a:lstStyle/>
                    <a:p>
                      <a:r>
                        <a:rPr lang="en-GB" sz="1400" b="1">
                          <a:solidFill>
                            <a:schemeClr val="bg1"/>
                          </a:solidFill>
                          <a:effectLst/>
                          <a:latin typeface="Abadi Extra Light" panose="020B0204020104020204" pitchFamily="34" charset="0"/>
                        </a:rPr>
                        <a:t>GRAND TOTAL</a:t>
                      </a:r>
                      <a:endParaRPr lang="en-GB" sz="1800" b="1">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FBBC0D"/>
                    </a:solidFill>
                  </a:tcPr>
                </a:tc>
                <a:tc>
                  <a:txBody>
                    <a:bodyPr/>
                    <a:lstStyle/>
                    <a:p>
                      <a:pPr algn="r"/>
                      <a:r>
                        <a:rPr lang="en-GB" sz="1400" b="1">
                          <a:solidFill>
                            <a:schemeClr val="bg1"/>
                          </a:solidFill>
                          <a:effectLst/>
                          <a:latin typeface="Abadi Extra Light" panose="020B0204020104020204" pitchFamily="34" charset="0"/>
                        </a:rPr>
                        <a:t>Probable</a:t>
                      </a:r>
                      <a:endParaRPr lang="en-GB" sz="1800" b="1">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FBBC0D"/>
                    </a:solidFill>
                  </a:tcPr>
                </a:tc>
                <a:tc>
                  <a:txBody>
                    <a:bodyPr/>
                    <a:lstStyle/>
                    <a:p>
                      <a:pPr algn="r"/>
                      <a:r>
                        <a:rPr lang="en-GB" sz="1400" b="1">
                          <a:solidFill>
                            <a:schemeClr val="bg1"/>
                          </a:solidFill>
                          <a:effectLst/>
                          <a:latin typeface="Abadi Extra Light" panose="020B0204020104020204" pitchFamily="34" charset="0"/>
                        </a:rPr>
                        <a:t>All zones</a:t>
                      </a:r>
                      <a:endParaRPr lang="en-GB" sz="1800" b="1">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FBBC0D"/>
                    </a:solidFill>
                  </a:tcPr>
                </a:tc>
                <a:tc>
                  <a:txBody>
                    <a:bodyPr/>
                    <a:lstStyle/>
                    <a:p>
                      <a:pPr algn="r"/>
                      <a:r>
                        <a:rPr lang="en-GB" sz="1400" b="1">
                          <a:solidFill>
                            <a:schemeClr val="bg1"/>
                          </a:solidFill>
                          <a:effectLst/>
                          <a:latin typeface="Abadi Extra Light" panose="020B0204020104020204" pitchFamily="34" charset="0"/>
                        </a:rPr>
                        <a:t>10,094</a:t>
                      </a:r>
                      <a:endParaRPr lang="en-GB" sz="1800" b="1">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FBBC0D"/>
                    </a:solidFill>
                  </a:tcPr>
                </a:tc>
                <a:tc>
                  <a:txBody>
                    <a:bodyPr/>
                    <a:lstStyle/>
                    <a:p>
                      <a:pPr algn="r"/>
                      <a:r>
                        <a:rPr lang="en-GB" sz="1400" b="1">
                          <a:solidFill>
                            <a:schemeClr val="bg1"/>
                          </a:solidFill>
                          <a:effectLst/>
                          <a:latin typeface="Abadi Extra Light" panose="020B0204020104020204" pitchFamily="34" charset="0"/>
                        </a:rPr>
                        <a:t>1.30</a:t>
                      </a:r>
                      <a:endParaRPr lang="en-GB" sz="1800" b="1">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FBBC0D"/>
                    </a:solidFill>
                  </a:tcPr>
                </a:tc>
                <a:tc>
                  <a:txBody>
                    <a:bodyPr/>
                    <a:lstStyle/>
                    <a:p>
                      <a:pPr algn="r"/>
                      <a:r>
                        <a:rPr lang="en-GB" sz="1400" b="1">
                          <a:solidFill>
                            <a:schemeClr val="bg1"/>
                          </a:solidFill>
                          <a:effectLst/>
                          <a:latin typeface="Abadi Extra Light" panose="020B0204020104020204" pitchFamily="34" charset="0"/>
                        </a:rPr>
                        <a:t>422.2</a:t>
                      </a:r>
                      <a:endParaRPr lang="en-GB" sz="1800" b="1">
                        <a:solidFill>
                          <a:schemeClr val="bg1"/>
                        </a:solidFill>
                        <a:effectLst/>
                        <a:latin typeface="Abadi Extra Light" panose="020B0204020104020204" pitchFamily="34" charset="0"/>
                        <a:ea typeface="Calibri" panose="020F0502020204030204" pitchFamily="34" charset="0"/>
                      </a:endParaRPr>
                    </a:p>
                  </a:txBody>
                  <a:tcPr marL="68580" marR="68580" marT="0" marB="0" anchor="ctr">
                    <a:solidFill>
                      <a:srgbClr val="FBBC0D"/>
                    </a:solidFill>
                  </a:tcPr>
                </a:tc>
                <a:extLst>
                  <a:ext uri="{0D108BD9-81ED-4DB2-BD59-A6C34878D82A}">
                    <a16:rowId xmlns:a16="http://schemas.microsoft.com/office/drawing/2014/main" val="3618596234"/>
                  </a:ext>
                </a:extLst>
              </a:tr>
            </a:tbl>
          </a:graphicData>
        </a:graphic>
      </p:graphicFrame>
    </p:spTree>
    <p:extLst>
      <p:ext uri="{BB962C8B-B14F-4D97-AF65-F5344CB8AC3E}">
        <p14:creationId xmlns:p14="http://schemas.microsoft.com/office/powerpoint/2010/main" val="4206613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C5AD78-8824-F5CE-2FCE-B52DC9636F2B}"/>
              </a:ext>
            </a:extLst>
          </p:cNvPr>
          <p:cNvSpPr>
            <a:spLocks noGrp="1"/>
          </p:cNvSpPr>
          <p:nvPr>
            <p:ph type="title"/>
          </p:nvPr>
        </p:nvSpPr>
        <p:spPr/>
        <p:txBody>
          <a:bodyPr/>
          <a:lstStyle/>
          <a:p>
            <a:r>
              <a:rPr lang="en-GB">
                <a:solidFill>
                  <a:srgbClr val="5E5E5E"/>
                </a:solidFill>
              </a:rPr>
              <a:t>MINERAL RESOURCE ESTIMATE</a:t>
            </a:r>
          </a:p>
        </p:txBody>
      </p:sp>
      <p:sp>
        <p:nvSpPr>
          <p:cNvPr id="2" name="Content Placeholder 1">
            <a:extLst>
              <a:ext uri="{FF2B5EF4-FFF2-40B4-BE49-F238E27FC236}">
                <a16:creationId xmlns:a16="http://schemas.microsoft.com/office/drawing/2014/main" id="{4817DDA9-497E-46D2-D077-31B0BA163765}"/>
              </a:ext>
            </a:extLst>
          </p:cNvPr>
          <p:cNvSpPr>
            <a:spLocks noGrp="1"/>
          </p:cNvSpPr>
          <p:nvPr>
            <p:ph idx="1"/>
          </p:nvPr>
        </p:nvSpPr>
        <p:spPr>
          <a:xfrm>
            <a:off x="341524" y="2304752"/>
            <a:ext cx="5640636" cy="4066612"/>
          </a:xfrm>
        </p:spPr>
        <p:txBody>
          <a:bodyPr>
            <a:normAutofit/>
          </a:bodyPr>
          <a:lstStyle/>
          <a:p>
            <a:pPr marL="171450" indent="-171450">
              <a:buFont typeface="Arial" panose="020B0604020202020204" pitchFamily="34" charset="0"/>
              <a:buChar char="•"/>
            </a:pPr>
            <a:r>
              <a:rPr lang="en-GB" sz="1400" dirty="0">
                <a:solidFill>
                  <a:srgbClr val="5E5E5E"/>
                </a:solidFill>
                <a:latin typeface="Abadi Extra Light" panose="020B0204020104020204" pitchFamily="34" charset="0"/>
              </a:rPr>
              <a:t>+14% increase in total ounces from previous MRE in November 2021</a:t>
            </a:r>
          </a:p>
          <a:p>
            <a:pPr marL="171450" indent="-171450">
              <a:buFont typeface="Arial" panose="020B0604020202020204" pitchFamily="34" charset="0"/>
              <a:buChar char="•"/>
            </a:pPr>
            <a:r>
              <a:rPr lang="en-GB" sz="1400" dirty="0">
                <a:solidFill>
                  <a:srgbClr val="5E5E5E"/>
                </a:solidFill>
                <a:latin typeface="Abadi Extra Light" panose="020B0204020104020204" pitchFamily="34" charset="0"/>
              </a:rPr>
              <a:t>Significant upgrade to Indicated category using a 0.4g/t cut off &amp; a US$1,900/oz optimised pit shell</a:t>
            </a:r>
          </a:p>
          <a:p>
            <a:pPr marL="171450" indent="-171450">
              <a:buFont typeface="Arial" panose="020B0604020202020204" pitchFamily="34" charset="0"/>
              <a:buChar char="•"/>
            </a:pPr>
            <a:r>
              <a:rPr lang="en-GB" sz="1400" dirty="0">
                <a:solidFill>
                  <a:srgbClr val="5E5E5E"/>
                </a:solidFill>
                <a:latin typeface="Abadi Extra Light" panose="020B0204020104020204" pitchFamily="34" charset="0"/>
              </a:rPr>
              <a:t>22% increase in oxide Indicated Mineral Resources to 509koz</a:t>
            </a:r>
          </a:p>
          <a:p>
            <a:pPr marL="171450" indent="-171450">
              <a:buFont typeface="Arial" panose="020B0604020202020204" pitchFamily="34" charset="0"/>
              <a:buChar char="•"/>
            </a:pPr>
            <a:r>
              <a:rPr lang="en-GB" sz="1400" dirty="0">
                <a:solidFill>
                  <a:srgbClr val="5E5E5E"/>
                </a:solidFill>
                <a:latin typeface="Abadi Extra Light" panose="020B0204020104020204" pitchFamily="34" charset="0"/>
              </a:rPr>
              <a:t>Comprises 24.9Mt of material at a grade of 1.15 g/t Au, of which 16.1Mt are Indicated Mineral Resources &amp; 8.7Mt are Inferred Mineral Resources for a total 920koz Au</a:t>
            </a:r>
          </a:p>
          <a:p>
            <a:pPr marL="628650" lvl="1" indent="-171450"/>
            <a:r>
              <a:rPr lang="en-GB" dirty="0">
                <a:solidFill>
                  <a:srgbClr val="5E5E5E"/>
                </a:solidFill>
                <a:latin typeface="Abadi Extra Light" panose="020B0204020104020204" pitchFamily="34" charset="0"/>
              </a:rPr>
              <a:t>657koz @ 1.27 g/t Au Indicated category</a:t>
            </a:r>
          </a:p>
          <a:p>
            <a:pPr marL="628650" lvl="1" indent="-171450"/>
            <a:r>
              <a:rPr lang="en-GB" dirty="0">
                <a:solidFill>
                  <a:srgbClr val="5E5E5E"/>
                </a:solidFill>
                <a:latin typeface="Abadi Extra Light" panose="020B0204020104020204" pitchFamily="34" charset="0"/>
              </a:rPr>
              <a:t>263koz @ 0.94 g/t Au Inferred category</a:t>
            </a:r>
          </a:p>
          <a:p>
            <a:pPr marL="171450" indent="-171450">
              <a:buFont typeface="Arial" panose="020B0604020202020204" pitchFamily="34" charset="0"/>
              <a:buChar char="•"/>
            </a:pPr>
            <a:r>
              <a:rPr lang="en-GB" sz="1400" dirty="0">
                <a:solidFill>
                  <a:srgbClr val="5E5E5E"/>
                </a:solidFill>
                <a:latin typeface="Abadi Extra Light" panose="020B0204020104020204" pitchFamily="34" charset="0"/>
              </a:rPr>
              <a:t>MRE updated following the completion of a limited drill programme of 6,922m of reverse circulation (RC) and 897m of air core drilling </a:t>
            </a:r>
            <a:endParaRPr lang="en-GB" sz="1400" dirty="0">
              <a:solidFill>
                <a:srgbClr val="5E5E5E"/>
              </a:solidFill>
            </a:endParaRPr>
          </a:p>
        </p:txBody>
      </p:sp>
      <p:sp>
        <p:nvSpPr>
          <p:cNvPr id="4" name="Footer Placeholder 3">
            <a:extLst>
              <a:ext uri="{FF2B5EF4-FFF2-40B4-BE49-F238E27FC236}">
                <a16:creationId xmlns:a16="http://schemas.microsoft.com/office/drawing/2014/main" id="{D38E24D0-F8AE-57C0-9176-325411121500}"/>
              </a:ext>
            </a:extLst>
          </p:cNvPr>
          <p:cNvSpPr>
            <a:spLocks noGrp="1"/>
          </p:cNvSpPr>
          <p:nvPr>
            <p:ph type="ftr" sz="quarter" idx="11"/>
          </p:nvPr>
        </p:nvSpPr>
        <p:spPr/>
        <p:txBody>
          <a:bodyPr/>
          <a:lstStyle/>
          <a:p>
            <a:r>
              <a:rPr lang="it-IT">
                <a:solidFill>
                  <a:srgbClr val="5E5E5E"/>
                </a:solidFill>
              </a:rPr>
              <a:t>l     CORPORATE PRESENTATION    l    April 2024</a:t>
            </a:r>
            <a:endParaRPr lang="en-GB">
              <a:solidFill>
                <a:srgbClr val="5E5E5E"/>
              </a:solidFill>
            </a:endParaRPr>
          </a:p>
        </p:txBody>
      </p:sp>
      <p:sp>
        <p:nvSpPr>
          <p:cNvPr id="5" name="Slide Number Placeholder 4">
            <a:extLst>
              <a:ext uri="{FF2B5EF4-FFF2-40B4-BE49-F238E27FC236}">
                <a16:creationId xmlns:a16="http://schemas.microsoft.com/office/drawing/2014/main" id="{422F49F4-102B-23CB-5BD3-D28A9A20A43B}"/>
              </a:ext>
            </a:extLst>
          </p:cNvPr>
          <p:cNvSpPr>
            <a:spLocks noGrp="1"/>
          </p:cNvSpPr>
          <p:nvPr>
            <p:ph type="sldNum" sz="quarter" idx="12"/>
          </p:nvPr>
        </p:nvSpPr>
        <p:spPr/>
        <p:txBody>
          <a:bodyPr/>
          <a:lstStyle/>
          <a:p>
            <a:fld id="{FCBF8F21-0EB5-41CC-AF8C-A4704FFD9176}" type="slidenum">
              <a:rPr lang="en-GB" smtClean="0">
                <a:solidFill>
                  <a:srgbClr val="5E5E5E"/>
                </a:solidFill>
              </a:rPr>
              <a:pPr/>
              <a:t>11</a:t>
            </a:fld>
            <a:endParaRPr lang="en-GB">
              <a:solidFill>
                <a:srgbClr val="5E5E5E"/>
              </a:solidFill>
            </a:endParaRPr>
          </a:p>
        </p:txBody>
      </p:sp>
      <p:sp>
        <p:nvSpPr>
          <p:cNvPr id="9" name="Text Placeholder 8">
            <a:extLst>
              <a:ext uri="{FF2B5EF4-FFF2-40B4-BE49-F238E27FC236}">
                <a16:creationId xmlns:a16="http://schemas.microsoft.com/office/drawing/2014/main" id="{25542CE5-D9E6-041B-83CE-7B07396FCE7F}"/>
              </a:ext>
            </a:extLst>
          </p:cNvPr>
          <p:cNvSpPr>
            <a:spLocks noGrp="1"/>
          </p:cNvSpPr>
          <p:nvPr>
            <p:ph type="body" idx="13"/>
          </p:nvPr>
        </p:nvSpPr>
        <p:spPr>
          <a:xfrm>
            <a:off x="334178" y="1401118"/>
            <a:ext cx="5486760" cy="455630"/>
          </a:xfrm>
        </p:spPr>
        <p:txBody>
          <a:bodyPr/>
          <a:lstStyle/>
          <a:p>
            <a:r>
              <a:rPr lang="en-GB">
                <a:solidFill>
                  <a:srgbClr val="5E5E5E"/>
                </a:solidFill>
              </a:rPr>
              <a:t>Completed by CSA Global (UK) Ltd, 19 July 2022</a:t>
            </a:r>
          </a:p>
        </p:txBody>
      </p:sp>
      <p:sp>
        <p:nvSpPr>
          <p:cNvPr id="14" name="TextBox 13">
            <a:extLst>
              <a:ext uri="{FF2B5EF4-FFF2-40B4-BE49-F238E27FC236}">
                <a16:creationId xmlns:a16="http://schemas.microsoft.com/office/drawing/2014/main" id="{B9C6B615-2642-2663-D7C8-E208A095C422}"/>
              </a:ext>
            </a:extLst>
          </p:cNvPr>
          <p:cNvSpPr txBox="1"/>
          <p:nvPr/>
        </p:nvSpPr>
        <p:spPr>
          <a:xfrm>
            <a:off x="6502921" y="844598"/>
            <a:ext cx="5261831" cy="307777"/>
          </a:xfrm>
          <a:prstGeom prst="rect">
            <a:avLst/>
          </a:prstGeom>
          <a:solidFill>
            <a:srgbClr val="FBBC0D"/>
          </a:solidFill>
        </p:spPr>
        <p:txBody>
          <a:bodyPr wrap="square" rtlCol="0">
            <a:spAutoFit/>
          </a:bodyPr>
          <a:lstStyle/>
          <a:p>
            <a:pPr algn="ctr"/>
            <a:r>
              <a:rPr lang="en-US" sz="1400">
                <a:solidFill>
                  <a:schemeClr val="bg1"/>
                </a:solidFill>
                <a:latin typeface="Abadi Extra Light" panose="020B0204020104020204" pitchFamily="34" charset="0"/>
              </a:rPr>
              <a:t>Mineral Resource Estimate</a:t>
            </a:r>
          </a:p>
        </p:txBody>
      </p:sp>
      <p:graphicFrame>
        <p:nvGraphicFramePr>
          <p:cNvPr id="16" name="Table 15">
            <a:extLst>
              <a:ext uri="{FF2B5EF4-FFF2-40B4-BE49-F238E27FC236}">
                <a16:creationId xmlns:a16="http://schemas.microsoft.com/office/drawing/2014/main" id="{9BEB1A28-6FBA-B060-1C2F-82177D6B1176}"/>
              </a:ext>
            </a:extLst>
          </p:cNvPr>
          <p:cNvGraphicFramePr>
            <a:graphicFrameLocks noGrp="1"/>
          </p:cNvGraphicFramePr>
          <p:nvPr>
            <p:extLst>
              <p:ext uri="{D42A27DB-BD31-4B8C-83A1-F6EECF244321}">
                <p14:modId xmlns:p14="http://schemas.microsoft.com/office/powerpoint/2010/main" val="3711308309"/>
              </p:ext>
            </p:extLst>
          </p:nvPr>
        </p:nvGraphicFramePr>
        <p:xfrm>
          <a:off x="6503644" y="1304694"/>
          <a:ext cx="5261833" cy="5098235"/>
        </p:xfrm>
        <a:graphic>
          <a:graphicData uri="http://schemas.openxmlformats.org/drawingml/2006/table">
            <a:tbl>
              <a:tblPr/>
              <a:tblGrid>
                <a:gridCol w="1073913">
                  <a:extLst>
                    <a:ext uri="{9D8B030D-6E8A-4147-A177-3AD203B41FA5}">
                      <a16:colId xmlns:a16="http://schemas.microsoft.com/office/drawing/2014/main" val="603594380"/>
                    </a:ext>
                  </a:extLst>
                </a:gridCol>
                <a:gridCol w="1270601">
                  <a:extLst>
                    <a:ext uri="{9D8B030D-6E8A-4147-A177-3AD203B41FA5}">
                      <a16:colId xmlns:a16="http://schemas.microsoft.com/office/drawing/2014/main" val="3202669744"/>
                    </a:ext>
                  </a:extLst>
                </a:gridCol>
                <a:gridCol w="934500">
                  <a:extLst>
                    <a:ext uri="{9D8B030D-6E8A-4147-A177-3AD203B41FA5}">
                      <a16:colId xmlns:a16="http://schemas.microsoft.com/office/drawing/2014/main" val="2923511914"/>
                    </a:ext>
                  </a:extLst>
                </a:gridCol>
                <a:gridCol w="970417">
                  <a:extLst>
                    <a:ext uri="{9D8B030D-6E8A-4147-A177-3AD203B41FA5}">
                      <a16:colId xmlns:a16="http://schemas.microsoft.com/office/drawing/2014/main" val="4162125388"/>
                    </a:ext>
                  </a:extLst>
                </a:gridCol>
                <a:gridCol w="1012402">
                  <a:extLst>
                    <a:ext uri="{9D8B030D-6E8A-4147-A177-3AD203B41FA5}">
                      <a16:colId xmlns:a16="http://schemas.microsoft.com/office/drawing/2014/main" val="3614155461"/>
                    </a:ext>
                  </a:extLst>
                </a:gridCol>
              </a:tblGrid>
              <a:tr h="542660">
                <a:tc>
                  <a:txBody>
                    <a:bodyPr/>
                    <a:lstStyle/>
                    <a:p>
                      <a:pPr algn="ctr">
                        <a:spcBef>
                          <a:spcPts val="150"/>
                        </a:spcBef>
                        <a:spcAft>
                          <a:spcPts val="150"/>
                        </a:spcAft>
                      </a:pPr>
                      <a:r>
                        <a:rPr lang="en-GB" sz="1100" kern="1200">
                          <a:solidFill>
                            <a:schemeClr val="bg1"/>
                          </a:solidFill>
                          <a:latin typeface="Abadi Extra Light" panose="020B0204020104020204" pitchFamily="34" charset="0"/>
                          <a:ea typeface="+mn-ea"/>
                          <a:cs typeface="+mn-cs"/>
                        </a:rPr>
                        <a:t>Area</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C033"/>
                    </a:solidFill>
                  </a:tcPr>
                </a:tc>
                <a:tc>
                  <a:txBody>
                    <a:bodyPr/>
                    <a:lstStyle/>
                    <a:p>
                      <a:pPr algn="ctr">
                        <a:spcBef>
                          <a:spcPts val="150"/>
                        </a:spcBef>
                        <a:spcAft>
                          <a:spcPts val="150"/>
                        </a:spcAft>
                      </a:pPr>
                      <a:r>
                        <a:rPr lang="en-GB" sz="1100" kern="1200">
                          <a:solidFill>
                            <a:schemeClr val="bg1"/>
                          </a:solidFill>
                          <a:latin typeface="Abadi Extra Light" panose="020B0204020104020204" pitchFamily="34" charset="0"/>
                          <a:ea typeface="+mn-ea"/>
                          <a:cs typeface="+mn-cs"/>
                        </a:rPr>
                        <a:t>Classification</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C033"/>
                    </a:solidFill>
                  </a:tcPr>
                </a:tc>
                <a:tc>
                  <a:txBody>
                    <a:bodyPr/>
                    <a:lstStyle/>
                    <a:p>
                      <a:pPr algn="ctr">
                        <a:spcBef>
                          <a:spcPts val="150"/>
                        </a:spcBef>
                        <a:spcAft>
                          <a:spcPts val="150"/>
                        </a:spcAft>
                      </a:pPr>
                      <a:r>
                        <a:rPr lang="en-GB" sz="1100" kern="1200">
                          <a:solidFill>
                            <a:schemeClr val="bg1"/>
                          </a:solidFill>
                          <a:latin typeface="Abadi Extra Light" panose="020B0204020104020204" pitchFamily="34" charset="0"/>
                          <a:ea typeface="+mn-ea"/>
                          <a:cs typeface="+mn-cs"/>
                        </a:rPr>
                        <a:t>Tonnes </a:t>
                      </a:r>
                    </a:p>
                    <a:p>
                      <a:pPr algn="ctr">
                        <a:spcBef>
                          <a:spcPts val="150"/>
                        </a:spcBef>
                        <a:spcAft>
                          <a:spcPts val="150"/>
                        </a:spcAft>
                      </a:pPr>
                      <a:r>
                        <a:rPr lang="en-GB" sz="1100" kern="1200">
                          <a:solidFill>
                            <a:schemeClr val="bg1"/>
                          </a:solidFill>
                          <a:latin typeface="Abadi Extra Light" panose="020B0204020104020204" pitchFamily="34" charset="0"/>
                          <a:ea typeface="+mn-ea"/>
                          <a:cs typeface="+mn-cs"/>
                        </a:rPr>
                        <a:t>(kt)</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C033"/>
                    </a:solidFill>
                  </a:tcPr>
                </a:tc>
                <a:tc>
                  <a:txBody>
                    <a:bodyPr/>
                    <a:lstStyle/>
                    <a:p>
                      <a:pPr algn="ctr">
                        <a:spcBef>
                          <a:spcPts val="150"/>
                        </a:spcBef>
                        <a:spcAft>
                          <a:spcPts val="150"/>
                        </a:spcAft>
                      </a:pPr>
                      <a:r>
                        <a:rPr lang="en-GB" sz="1100" kern="1200">
                          <a:solidFill>
                            <a:schemeClr val="bg1"/>
                          </a:solidFill>
                          <a:latin typeface="Abadi Extra Light" panose="020B0204020104020204" pitchFamily="34" charset="0"/>
                          <a:ea typeface="+mn-ea"/>
                          <a:cs typeface="+mn-cs"/>
                        </a:rPr>
                        <a:t>Grade</a:t>
                      </a:r>
                    </a:p>
                    <a:p>
                      <a:pPr algn="ctr">
                        <a:spcBef>
                          <a:spcPts val="150"/>
                        </a:spcBef>
                        <a:spcAft>
                          <a:spcPts val="150"/>
                        </a:spcAft>
                      </a:pPr>
                      <a:r>
                        <a:rPr lang="en-GB" sz="1100" kern="1200">
                          <a:solidFill>
                            <a:schemeClr val="bg1"/>
                          </a:solidFill>
                          <a:latin typeface="Abadi Extra Light" panose="020B0204020104020204" pitchFamily="34" charset="0"/>
                          <a:ea typeface="+mn-ea"/>
                          <a:cs typeface="+mn-cs"/>
                        </a:rPr>
                        <a:t>(g/t Au)</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C033"/>
                    </a:solidFill>
                  </a:tcPr>
                </a:tc>
                <a:tc>
                  <a:txBody>
                    <a:bodyPr/>
                    <a:lstStyle/>
                    <a:p>
                      <a:pPr algn="ctr">
                        <a:spcBef>
                          <a:spcPts val="150"/>
                        </a:spcBef>
                        <a:spcAft>
                          <a:spcPts val="150"/>
                        </a:spcAft>
                      </a:pPr>
                      <a:r>
                        <a:rPr lang="en-GB" sz="1100" kern="1200">
                          <a:solidFill>
                            <a:schemeClr val="bg1"/>
                          </a:solidFill>
                          <a:latin typeface="Abadi Extra Light" panose="020B0204020104020204" pitchFamily="34" charset="0"/>
                          <a:ea typeface="+mn-ea"/>
                          <a:cs typeface="+mn-cs"/>
                        </a:rPr>
                        <a:t>Content</a:t>
                      </a:r>
                    </a:p>
                    <a:p>
                      <a:pPr algn="ctr">
                        <a:spcBef>
                          <a:spcPts val="150"/>
                        </a:spcBef>
                        <a:spcAft>
                          <a:spcPts val="150"/>
                        </a:spcAft>
                      </a:pPr>
                      <a:r>
                        <a:rPr lang="en-GB" sz="1100" kern="1200">
                          <a:solidFill>
                            <a:schemeClr val="bg1"/>
                          </a:solidFill>
                          <a:latin typeface="Abadi Extra Light" panose="020B0204020104020204" pitchFamily="34" charset="0"/>
                          <a:ea typeface="+mn-ea"/>
                          <a:cs typeface="+mn-cs"/>
                        </a:rPr>
                        <a:t>(</a:t>
                      </a:r>
                      <a:r>
                        <a:rPr lang="en-GB" sz="1100" kern="1200" err="1">
                          <a:solidFill>
                            <a:schemeClr val="bg1"/>
                          </a:solidFill>
                          <a:latin typeface="Abadi Extra Light" panose="020B0204020104020204" pitchFamily="34" charset="0"/>
                          <a:ea typeface="+mn-ea"/>
                          <a:cs typeface="+mn-cs"/>
                        </a:rPr>
                        <a:t>koz</a:t>
                      </a:r>
                      <a:r>
                        <a:rPr lang="en-GB" sz="1100" kern="1200">
                          <a:solidFill>
                            <a:schemeClr val="bg1"/>
                          </a:solidFill>
                          <a:latin typeface="Abadi Extra Light" panose="020B0204020104020204" pitchFamily="34" charset="0"/>
                          <a:ea typeface="+mn-ea"/>
                          <a:cs typeface="+mn-cs"/>
                        </a:rPr>
                        <a:t>)</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C033"/>
                    </a:solidFill>
                  </a:tcPr>
                </a:tc>
                <a:extLst>
                  <a:ext uri="{0D108BD9-81ED-4DB2-BD59-A6C34878D82A}">
                    <a16:rowId xmlns:a16="http://schemas.microsoft.com/office/drawing/2014/main" val="717024510"/>
                  </a:ext>
                </a:extLst>
              </a:tr>
              <a:tr h="267975">
                <a:tc rowSpan="3">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Zone A</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l">
                        <a:spcBef>
                          <a:spcPts val="150"/>
                        </a:spcBef>
                        <a:spcAft>
                          <a:spcPts val="150"/>
                        </a:spcAft>
                      </a:pPr>
                      <a:r>
                        <a:rPr lang="en-GB" sz="1100" kern="1200">
                          <a:solidFill>
                            <a:srgbClr val="5E5E5E"/>
                          </a:solidFill>
                          <a:latin typeface="Abadi Extra Light" panose="020B0204020104020204" pitchFamily="34" charset="0"/>
                          <a:ea typeface="+mn-ea"/>
                          <a:cs typeface="+mn-cs"/>
                        </a:rPr>
                        <a:t>Indicated</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3,977</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1.31</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168</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1211335998"/>
                  </a:ext>
                </a:extLst>
              </a:tr>
              <a:tr h="267975">
                <a:tc vMerge="1">
                  <a:txBody>
                    <a:bodyPr/>
                    <a:lstStyle/>
                    <a:p>
                      <a:endParaRPr lang="en-US"/>
                    </a:p>
                  </a:txBody>
                  <a:tcPr/>
                </a:tc>
                <a:tc>
                  <a:txBody>
                    <a:bodyPr/>
                    <a:lstStyle/>
                    <a:p>
                      <a:pPr algn="l">
                        <a:spcBef>
                          <a:spcPts val="150"/>
                        </a:spcBef>
                        <a:spcAft>
                          <a:spcPts val="150"/>
                        </a:spcAft>
                      </a:pPr>
                      <a:r>
                        <a:rPr lang="en-GB" sz="1100" kern="1200">
                          <a:solidFill>
                            <a:srgbClr val="5E5E5E"/>
                          </a:solidFill>
                          <a:latin typeface="Abadi Extra Light" panose="020B0204020104020204" pitchFamily="34" charset="0"/>
                          <a:ea typeface="+mn-ea"/>
                          <a:cs typeface="+mn-cs"/>
                        </a:rPr>
                        <a:t>Inferred</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1,453</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0.80</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37</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extLst>
                  <a:ext uri="{0D108BD9-81ED-4DB2-BD59-A6C34878D82A}">
                    <a16:rowId xmlns:a16="http://schemas.microsoft.com/office/drawing/2014/main" val="3219196633"/>
                  </a:ext>
                </a:extLst>
              </a:tr>
              <a:tr h="267975">
                <a:tc vMerge="1">
                  <a:txBody>
                    <a:bodyPr/>
                    <a:lstStyle/>
                    <a:p>
                      <a:endParaRPr lang="en-US"/>
                    </a:p>
                  </a:txBody>
                  <a:tcPr/>
                </a:tc>
                <a:tc>
                  <a:txBody>
                    <a:bodyPr/>
                    <a:lstStyle/>
                    <a:p>
                      <a:pPr algn="l">
                        <a:spcBef>
                          <a:spcPts val="150"/>
                        </a:spcBef>
                        <a:spcAft>
                          <a:spcPts val="150"/>
                        </a:spcAft>
                      </a:pPr>
                      <a:r>
                        <a:rPr lang="en-GB" sz="1100" b="1" kern="1200">
                          <a:solidFill>
                            <a:srgbClr val="5E5E5E"/>
                          </a:solidFill>
                          <a:latin typeface="Abadi Extra Light" panose="020B0204020104020204" pitchFamily="34" charset="0"/>
                          <a:ea typeface="+mn-ea"/>
                          <a:cs typeface="+mn-cs"/>
                        </a:rPr>
                        <a:t>Total</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b="1" kern="1200">
                          <a:solidFill>
                            <a:srgbClr val="5E5E5E"/>
                          </a:solidFill>
                          <a:latin typeface="Abadi Extra Light" panose="020B0204020104020204" pitchFamily="34" charset="0"/>
                          <a:ea typeface="+mn-ea"/>
                          <a:cs typeface="+mn-cs"/>
                        </a:rPr>
                        <a:t>5,430</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b="1" kern="1200">
                          <a:solidFill>
                            <a:srgbClr val="5E5E5E"/>
                          </a:solidFill>
                          <a:latin typeface="Abadi Extra Light" panose="020B0204020104020204" pitchFamily="34" charset="0"/>
                          <a:ea typeface="+mn-ea"/>
                          <a:cs typeface="+mn-cs"/>
                        </a:rPr>
                        <a:t>1.17</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b="1" kern="1200">
                          <a:solidFill>
                            <a:srgbClr val="5E5E5E"/>
                          </a:solidFill>
                          <a:latin typeface="Abadi Extra Light" panose="020B0204020104020204" pitchFamily="34" charset="0"/>
                          <a:ea typeface="+mn-ea"/>
                          <a:cs typeface="+mn-cs"/>
                        </a:rPr>
                        <a:t>205</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3761409698"/>
                  </a:ext>
                </a:extLst>
              </a:tr>
              <a:tr h="267975">
                <a:tc rowSpan="3">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Zone B</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l">
                        <a:spcBef>
                          <a:spcPts val="150"/>
                        </a:spcBef>
                        <a:spcAft>
                          <a:spcPts val="150"/>
                        </a:spcAft>
                      </a:pPr>
                      <a:r>
                        <a:rPr lang="en-GB" sz="1100" kern="1200">
                          <a:solidFill>
                            <a:srgbClr val="5E5E5E"/>
                          </a:solidFill>
                          <a:latin typeface="Abadi Extra Light" panose="020B0204020104020204" pitchFamily="34" charset="0"/>
                          <a:ea typeface="+mn-ea"/>
                          <a:cs typeface="+mn-cs"/>
                        </a:rPr>
                        <a:t>Indicated</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3,034</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1.20</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117</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extLst>
                  <a:ext uri="{0D108BD9-81ED-4DB2-BD59-A6C34878D82A}">
                    <a16:rowId xmlns:a16="http://schemas.microsoft.com/office/drawing/2014/main" val="3236707330"/>
                  </a:ext>
                </a:extLst>
              </a:tr>
              <a:tr h="267975">
                <a:tc vMerge="1">
                  <a:txBody>
                    <a:bodyPr/>
                    <a:lstStyle/>
                    <a:p>
                      <a:endParaRPr lang="en-US"/>
                    </a:p>
                  </a:txBody>
                  <a:tcPr/>
                </a:tc>
                <a:tc>
                  <a:txBody>
                    <a:bodyPr/>
                    <a:lstStyle/>
                    <a:p>
                      <a:pPr algn="l">
                        <a:spcBef>
                          <a:spcPts val="150"/>
                        </a:spcBef>
                        <a:spcAft>
                          <a:spcPts val="150"/>
                        </a:spcAft>
                      </a:pPr>
                      <a:r>
                        <a:rPr lang="en-GB" sz="1100" kern="1200">
                          <a:solidFill>
                            <a:srgbClr val="5E5E5E"/>
                          </a:solidFill>
                          <a:latin typeface="Abadi Extra Light" panose="020B0204020104020204" pitchFamily="34" charset="0"/>
                          <a:ea typeface="+mn-ea"/>
                          <a:cs typeface="+mn-cs"/>
                        </a:rPr>
                        <a:t>Inferred</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3,962</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0.75</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96</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159703436"/>
                  </a:ext>
                </a:extLst>
              </a:tr>
              <a:tr h="267975">
                <a:tc vMerge="1">
                  <a:txBody>
                    <a:bodyPr/>
                    <a:lstStyle/>
                    <a:p>
                      <a:endParaRPr lang="en-US"/>
                    </a:p>
                  </a:txBody>
                  <a:tcPr/>
                </a:tc>
                <a:tc>
                  <a:txBody>
                    <a:bodyPr/>
                    <a:lstStyle/>
                    <a:p>
                      <a:pPr algn="l">
                        <a:spcBef>
                          <a:spcPts val="150"/>
                        </a:spcBef>
                        <a:spcAft>
                          <a:spcPts val="150"/>
                        </a:spcAft>
                      </a:pPr>
                      <a:r>
                        <a:rPr lang="en-GB" sz="1100" b="1" kern="1200">
                          <a:solidFill>
                            <a:srgbClr val="5E5E5E"/>
                          </a:solidFill>
                          <a:latin typeface="Abadi Extra Light" panose="020B0204020104020204" pitchFamily="34" charset="0"/>
                          <a:ea typeface="+mn-ea"/>
                          <a:cs typeface="+mn-cs"/>
                        </a:rPr>
                        <a:t>Total</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b="1" kern="1200">
                          <a:solidFill>
                            <a:srgbClr val="5E5E5E"/>
                          </a:solidFill>
                          <a:latin typeface="Abadi Extra Light" panose="020B0204020104020204" pitchFamily="34" charset="0"/>
                          <a:ea typeface="+mn-ea"/>
                          <a:cs typeface="+mn-cs"/>
                        </a:rPr>
                        <a:t>6,996</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b="1" kern="1200">
                          <a:solidFill>
                            <a:srgbClr val="5E5E5E"/>
                          </a:solidFill>
                          <a:latin typeface="Abadi Extra Light" panose="020B0204020104020204" pitchFamily="34" charset="0"/>
                          <a:ea typeface="+mn-ea"/>
                          <a:cs typeface="+mn-cs"/>
                        </a:rPr>
                        <a:t>0.95</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b="1" kern="1200">
                          <a:solidFill>
                            <a:srgbClr val="5E5E5E"/>
                          </a:solidFill>
                          <a:latin typeface="Abadi Extra Light" panose="020B0204020104020204" pitchFamily="34" charset="0"/>
                          <a:ea typeface="+mn-ea"/>
                          <a:cs typeface="+mn-cs"/>
                        </a:rPr>
                        <a:t>213</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extLst>
                  <a:ext uri="{0D108BD9-81ED-4DB2-BD59-A6C34878D82A}">
                    <a16:rowId xmlns:a16="http://schemas.microsoft.com/office/drawing/2014/main" val="1495154592"/>
                  </a:ext>
                </a:extLst>
              </a:tr>
              <a:tr h="267975">
                <a:tc rowSpan="3">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Selin</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l">
                        <a:spcBef>
                          <a:spcPts val="150"/>
                        </a:spcBef>
                        <a:spcAft>
                          <a:spcPts val="150"/>
                        </a:spcAft>
                      </a:pPr>
                      <a:r>
                        <a:rPr lang="en-GB" sz="1100" kern="1200">
                          <a:solidFill>
                            <a:srgbClr val="5E5E5E"/>
                          </a:solidFill>
                          <a:latin typeface="Abadi Extra Light" panose="020B0204020104020204" pitchFamily="34" charset="0"/>
                          <a:ea typeface="+mn-ea"/>
                          <a:cs typeface="+mn-cs"/>
                        </a:rPr>
                        <a:t>Indicated</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7,466</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1.33</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320</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4150462580"/>
                  </a:ext>
                </a:extLst>
              </a:tr>
              <a:tr h="267975">
                <a:tc vMerge="1">
                  <a:txBody>
                    <a:bodyPr/>
                    <a:lstStyle/>
                    <a:p>
                      <a:endParaRPr lang="en-US"/>
                    </a:p>
                  </a:txBody>
                  <a:tcPr/>
                </a:tc>
                <a:tc>
                  <a:txBody>
                    <a:bodyPr/>
                    <a:lstStyle/>
                    <a:p>
                      <a:pPr algn="l">
                        <a:spcBef>
                          <a:spcPts val="150"/>
                        </a:spcBef>
                        <a:spcAft>
                          <a:spcPts val="150"/>
                        </a:spcAft>
                      </a:pPr>
                      <a:r>
                        <a:rPr lang="en-GB" sz="1100" kern="1200">
                          <a:solidFill>
                            <a:srgbClr val="5E5E5E"/>
                          </a:solidFill>
                          <a:latin typeface="Abadi Extra Light" panose="020B0204020104020204" pitchFamily="34" charset="0"/>
                          <a:ea typeface="+mn-ea"/>
                          <a:cs typeface="+mn-cs"/>
                        </a:rPr>
                        <a:t>Inferred</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1,466</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1.38</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65</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extLst>
                  <a:ext uri="{0D108BD9-81ED-4DB2-BD59-A6C34878D82A}">
                    <a16:rowId xmlns:a16="http://schemas.microsoft.com/office/drawing/2014/main" val="3916965211"/>
                  </a:ext>
                </a:extLst>
              </a:tr>
              <a:tr h="267975">
                <a:tc vMerge="1">
                  <a:txBody>
                    <a:bodyPr/>
                    <a:lstStyle/>
                    <a:p>
                      <a:endParaRPr lang="en-US"/>
                    </a:p>
                  </a:txBody>
                  <a:tcPr/>
                </a:tc>
                <a:tc>
                  <a:txBody>
                    <a:bodyPr/>
                    <a:lstStyle/>
                    <a:p>
                      <a:pPr algn="l">
                        <a:spcBef>
                          <a:spcPts val="150"/>
                        </a:spcBef>
                        <a:spcAft>
                          <a:spcPts val="150"/>
                        </a:spcAft>
                      </a:pPr>
                      <a:r>
                        <a:rPr lang="en-GB" sz="1100" b="1" kern="1200">
                          <a:solidFill>
                            <a:srgbClr val="5E5E5E"/>
                          </a:solidFill>
                          <a:latin typeface="Abadi Extra Light" panose="020B0204020104020204" pitchFamily="34" charset="0"/>
                          <a:ea typeface="+mn-ea"/>
                          <a:cs typeface="+mn-cs"/>
                        </a:rPr>
                        <a:t>Total</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b="1" kern="1200">
                          <a:solidFill>
                            <a:srgbClr val="5E5E5E"/>
                          </a:solidFill>
                          <a:latin typeface="Abadi Extra Light" panose="020B0204020104020204" pitchFamily="34" charset="0"/>
                          <a:ea typeface="+mn-ea"/>
                          <a:cs typeface="+mn-cs"/>
                        </a:rPr>
                        <a:t>8,932</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b="1" kern="1200">
                          <a:solidFill>
                            <a:srgbClr val="5E5E5E"/>
                          </a:solidFill>
                          <a:latin typeface="Abadi Extra Light" panose="020B0204020104020204" pitchFamily="34" charset="0"/>
                          <a:ea typeface="+mn-ea"/>
                          <a:cs typeface="+mn-cs"/>
                        </a:rPr>
                        <a:t>1.34</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b="1" kern="1200">
                          <a:solidFill>
                            <a:srgbClr val="5E5E5E"/>
                          </a:solidFill>
                          <a:latin typeface="Abadi Extra Light" panose="020B0204020104020204" pitchFamily="34" charset="0"/>
                          <a:ea typeface="+mn-ea"/>
                          <a:cs typeface="+mn-cs"/>
                        </a:rPr>
                        <a:t>385</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4112478267"/>
                  </a:ext>
                </a:extLst>
              </a:tr>
              <a:tr h="267975">
                <a:tc rowSpan="3">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Zone B North</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l">
                        <a:spcBef>
                          <a:spcPts val="150"/>
                        </a:spcBef>
                        <a:spcAft>
                          <a:spcPts val="150"/>
                        </a:spcAft>
                      </a:pPr>
                      <a:r>
                        <a:rPr lang="en-GB" sz="1100" kern="1200">
                          <a:solidFill>
                            <a:srgbClr val="5E5E5E"/>
                          </a:solidFill>
                          <a:latin typeface="Abadi Extra Light" panose="020B0204020104020204" pitchFamily="34" charset="0"/>
                          <a:ea typeface="+mn-ea"/>
                          <a:cs typeface="+mn-cs"/>
                        </a:rPr>
                        <a:t>Indicated</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1,661</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0.97</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52</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extLst>
                  <a:ext uri="{0D108BD9-81ED-4DB2-BD59-A6C34878D82A}">
                    <a16:rowId xmlns:a16="http://schemas.microsoft.com/office/drawing/2014/main" val="2079247798"/>
                  </a:ext>
                </a:extLst>
              </a:tr>
              <a:tr h="267975">
                <a:tc vMerge="1">
                  <a:txBody>
                    <a:bodyPr/>
                    <a:lstStyle/>
                    <a:p>
                      <a:endParaRPr lang="en-US"/>
                    </a:p>
                  </a:txBody>
                  <a:tcPr/>
                </a:tc>
                <a:tc>
                  <a:txBody>
                    <a:bodyPr/>
                    <a:lstStyle/>
                    <a:p>
                      <a:pPr algn="l">
                        <a:spcBef>
                          <a:spcPts val="150"/>
                        </a:spcBef>
                        <a:spcAft>
                          <a:spcPts val="150"/>
                        </a:spcAft>
                      </a:pPr>
                      <a:r>
                        <a:rPr lang="en-GB" sz="1100" kern="1200">
                          <a:solidFill>
                            <a:srgbClr val="5E5E5E"/>
                          </a:solidFill>
                          <a:latin typeface="Abadi Extra Light" panose="020B0204020104020204" pitchFamily="34" charset="0"/>
                          <a:ea typeface="+mn-ea"/>
                          <a:cs typeface="+mn-cs"/>
                        </a:rPr>
                        <a:t>Inferred</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513</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1.10</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18</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3419171810"/>
                  </a:ext>
                </a:extLst>
              </a:tr>
              <a:tr h="267975">
                <a:tc vMerge="1">
                  <a:txBody>
                    <a:bodyPr/>
                    <a:lstStyle/>
                    <a:p>
                      <a:endParaRPr lang="en-US"/>
                    </a:p>
                  </a:txBody>
                  <a:tcPr/>
                </a:tc>
                <a:tc>
                  <a:txBody>
                    <a:bodyPr/>
                    <a:lstStyle/>
                    <a:p>
                      <a:pPr algn="l">
                        <a:spcBef>
                          <a:spcPts val="150"/>
                        </a:spcBef>
                        <a:spcAft>
                          <a:spcPts val="150"/>
                        </a:spcAft>
                      </a:pPr>
                      <a:r>
                        <a:rPr lang="en-GB" sz="1100" b="1" kern="1200">
                          <a:solidFill>
                            <a:srgbClr val="5E5E5E"/>
                          </a:solidFill>
                          <a:latin typeface="Abadi Extra Light" panose="020B0204020104020204" pitchFamily="34" charset="0"/>
                          <a:ea typeface="+mn-ea"/>
                          <a:cs typeface="+mn-cs"/>
                        </a:rPr>
                        <a:t>Total</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b="1" kern="1200">
                          <a:solidFill>
                            <a:srgbClr val="5E5E5E"/>
                          </a:solidFill>
                          <a:latin typeface="Abadi Extra Light" panose="020B0204020104020204" pitchFamily="34" charset="0"/>
                          <a:ea typeface="+mn-ea"/>
                          <a:cs typeface="+mn-cs"/>
                        </a:rPr>
                        <a:t>2,174</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b="1" kern="1200">
                          <a:solidFill>
                            <a:srgbClr val="5E5E5E"/>
                          </a:solidFill>
                          <a:latin typeface="Abadi Extra Light" panose="020B0204020104020204" pitchFamily="34" charset="0"/>
                          <a:ea typeface="+mn-ea"/>
                          <a:cs typeface="+mn-cs"/>
                        </a:rPr>
                        <a:t>1.00</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b="1" kern="1200">
                          <a:solidFill>
                            <a:srgbClr val="5E5E5E"/>
                          </a:solidFill>
                          <a:latin typeface="Abadi Extra Light" panose="020B0204020104020204" pitchFamily="34" charset="0"/>
                          <a:ea typeface="+mn-ea"/>
                          <a:cs typeface="+mn-cs"/>
                        </a:rPr>
                        <a:t>70</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extLst>
                  <a:ext uri="{0D108BD9-81ED-4DB2-BD59-A6C34878D82A}">
                    <a16:rowId xmlns:a16="http://schemas.microsoft.com/office/drawing/2014/main" val="1961151529"/>
                  </a:ext>
                </a:extLst>
              </a:tr>
              <a:tr h="267975">
                <a:tc rowSpan="2">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Zone C</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l">
                        <a:spcBef>
                          <a:spcPts val="150"/>
                        </a:spcBef>
                        <a:spcAft>
                          <a:spcPts val="150"/>
                        </a:spcAft>
                      </a:pPr>
                      <a:r>
                        <a:rPr lang="en-GB" sz="1100" kern="1200">
                          <a:solidFill>
                            <a:srgbClr val="5E5E5E"/>
                          </a:solidFill>
                          <a:latin typeface="Abadi Extra Light" panose="020B0204020104020204" pitchFamily="34" charset="0"/>
                          <a:ea typeface="+mn-ea"/>
                          <a:cs typeface="+mn-cs"/>
                        </a:rPr>
                        <a:t>Inferred</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1,338</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1.11</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48</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627020231"/>
                  </a:ext>
                </a:extLst>
              </a:tr>
              <a:tr h="267975">
                <a:tc vMerge="1">
                  <a:txBody>
                    <a:bodyPr/>
                    <a:lstStyle/>
                    <a:p>
                      <a:endParaRPr lang="en-US"/>
                    </a:p>
                  </a:txBody>
                  <a:tcPr/>
                </a:tc>
                <a:tc>
                  <a:txBody>
                    <a:bodyPr/>
                    <a:lstStyle/>
                    <a:p>
                      <a:pPr algn="l">
                        <a:spcBef>
                          <a:spcPts val="150"/>
                        </a:spcBef>
                        <a:spcAft>
                          <a:spcPts val="150"/>
                        </a:spcAft>
                      </a:pPr>
                      <a:r>
                        <a:rPr lang="en-GB" sz="1100" b="1" kern="1200">
                          <a:solidFill>
                            <a:srgbClr val="5E5E5E"/>
                          </a:solidFill>
                          <a:latin typeface="Abadi Extra Light" panose="020B0204020104020204" pitchFamily="34" charset="0"/>
                          <a:ea typeface="+mn-ea"/>
                          <a:cs typeface="+mn-cs"/>
                        </a:rPr>
                        <a:t>Total</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b="1" kern="1200">
                          <a:solidFill>
                            <a:srgbClr val="5E5E5E"/>
                          </a:solidFill>
                          <a:latin typeface="Abadi Extra Light" panose="020B0204020104020204" pitchFamily="34" charset="0"/>
                          <a:ea typeface="+mn-ea"/>
                          <a:cs typeface="+mn-cs"/>
                        </a:rPr>
                        <a:t>1,338</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b="1" kern="1200">
                          <a:solidFill>
                            <a:srgbClr val="5E5E5E"/>
                          </a:solidFill>
                          <a:latin typeface="Abadi Extra Light" panose="020B0204020104020204" pitchFamily="34" charset="0"/>
                          <a:ea typeface="+mn-ea"/>
                          <a:cs typeface="+mn-cs"/>
                        </a:rPr>
                        <a:t>1.11</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b="1" kern="1200">
                          <a:solidFill>
                            <a:srgbClr val="5E5E5E"/>
                          </a:solidFill>
                          <a:latin typeface="Abadi Extra Light" panose="020B0204020104020204" pitchFamily="34" charset="0"/>
                          <a:ea typeface="+mn-ea"/>
                          <a:cs typeface="+mn-cs"/>
                        </a:rPr>
                        <a:t>48</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extLst>
                  <a:ext uri="{0D108BD9-81ED-4DB2-BD59-A6C34878D82A}">
                    <a16:rowId xmlns:a16="http://schemas.microsoft.com/office/drawing/2014/main" val="3419683058"/>
                  </a:ext>
                </a:extLst>
              </a:tr>
              <a:tr h="267975">
                <a:tc rowSpan="3">
                  <a:txBody>
                    <a:bodyPr/>
                    <a:lstStyle/>
                    <a:p>
                      <a:pPr algn="ctr">
                        <a:spcBef>
                          <a:spcPts val="150"/>
                        </a:spcBef>
                        <a:spcAft>
                          <a:spcPts val="150"/>
                        </a:spcAft>
                      </a:pPr>
                      <a:r>
                        <a:rPr lang="en-GB" sz="1100" b="1" kern="1200">
                          <a:solidFill>
                            <a:srgbClr val="5E5E5E"/>
                          </a:solidFill>
                          <a:latin typeface="Abadi Extra Light" panose="020B0204020104020204" pitchFamily="34" charset="0"/>
                          <a:ea typeface="+mn-ea"/>
                          <a:cs typeface="+mn-cs"/>
                        </a:rPr>
                        <a:t>All Zones</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l">
                        <a:spcBef>
                          <a:spcPts val="150"/>
                        </a:spcBef>
                        <a:spcAft>
                          <a:spcPts val="150"/>
                        </a:spcAft>
                      </a:pPr>
                      <a:r>
                        <a:rPr lang="en-GB" sz="1100" kern="1200">
                          <a:solidFill>
                            <a:srgbClr val="5E5E5E"/>
                          </a:solidFill>
                          <a:latin typeface="Abadi Extra Light" panose="020B0204020104020204" pitchFamily="34" charset="0"/>
                          <a:ea typeface="+mn-ea"/>
                          <a:cs typeface="+mn-cs"/>
                        </a:rPr>
                        <a:t>Indicated</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16,138</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1.27</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657</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2884970748"/>
                  </a:ext>
                </a:extLst>
              </a:tr>
              <a:tr h="267975">
                <a:tc vMerge="1">
                  <a:txBody>
                    <a:bodyPr/>
                    <a:lstStyle/>
                    <a:p>
                      <a:endParaRPr lang="en-US"/>
                    </a:p>
                  </a:txBody>
                  <a:tcPr/>
                </a:tc>
                <a:tc>
                  <a:txBody>
                    <a:bodyPr/>
                    <a:lstStyle/>
                    <a:p>
                      <a:pPr algn="l">
                        <a:spcBef>
                          <a:spcPts val="150"/>
                        </a:spcBef>
                        <a:spcAft>
                          <a:spcPts val="150"/>
                        </a:spcAft>
                      </a:pPr>
                      <a:r>
                        <a:rPr lang="en-GB" sz="1100" kern="1200">
                          <a:solidFill>
                            <a:srgbClr val="5E5E5E"/>
                          </a:solidFill>
                          <a:latin typeface="Abadi Extra Light" panose="020B0204020104020204" pitchFamily="34" charset="0"/>
                          <a:ea typeface="+mn-ea"/>
                          <a:cs typeface="+mn-cs"/>
                        </a:rPr>
                        <a:t>Inferred</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8,732</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0.94</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spcBef>
                          <a:spcPts val="150"/>
                        </a:spcBef>
                        <a:spcAft>
                          <a:spcPts val="150"/>
                        </a:spcAft>
                      </a:pPr>
                      <a:r>
                        <a:rPr lang="en-GB" sz="1100" kern="1200">
                          <a:solidFill>
                            <a:srgbClr val="5E5E5E"/>
                          </a:solidFill>
                          <a:latin typeface="Abadi Extra Light" panose="020B0204020104020204" pitchFamily="34" charset="0"/>
                          <a:ea typeface="+mn-ea"/>
                          <a:cs typeface="+mn-cs"/>
                        </a:rPr>
                        <a:t>263</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extLst>
                  <a:ext uri="{0D108BD9-81ED-4DB2-BD59-A6C34878D82A}">
                    <a16:rowId xmlns:a16="http://schemas.microsoft.com/office/drawing/2014/main" val="3121761678"/>
                  </a:ext>
                </a:extLst>
              </a:tr>
              <a:tr h="267975">
                <a:tc vMerge="1">
                  <a:txBody>
                    <a:bodyPr/>
                    <a:lstStyle/>
                    <a:p>
                      <a:endParaRPr lang="en-US"/>
                    </a:p>
                  </a:txBody>
                  <a:tcPr/>
                </a:tc>
                <a:tc>
                  <a:txBody>
                    <a:bodyPr/>
                    <a:lstStyle/>
                    <a:p>
                      <a:pPr algn="l">
                        <a:spcBef>
                          <a:spcPts val="150"/>
                        </a:spcBef>
                        <a:spcAft>
                          <a:spcPts val="150"/>
                        </a:spcAft>
                      </a:pPr>
                      <a:r>
                        <a:rPr lang="en-GB" sz="1100" b="1" kern="1200">
                          <a:solidFill>
                            <a:srgbClr val="5E5E5E"/>
                          </a:solidFill>
                          <a:latin typeface="Abadi Extra Light" panose="020B0204020104020204" pitchFamily="34" charset="0"/>
                          <a:ea typeface="+mn-ea"/>
                          <a:cs typeface="+mn-cs"/>
                        </a:rPr>
                        <a:t>Total</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b="1" kern="1200">
                          <a:solidFill>
                            <a:srgbClr val="5E5E5E"/>
                          </a:solidFill>
                          <a:latin typeface="Abadi Extra Light" panose="020B0204020104020204" pitchFamily="34" charset="0"/>
                          <a:ea typeface="+mn-ea"/>
                          <a:cs typeface="+mn-cs"/>
                        </a:rPr>
                        <a:t>24,870</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b="1" kern="1200">
                          <a:solidFill>
                            <a:srgbClr val="5E5E5E"/>
                          </a:solidFill>
                          <a:latin typeface="Abadi Extra Light" panose="020B0204020104020204" pitchFamily="34" charset="0"/>
                          <a:ea typeface="+mn-ea"/>
                          <a:cs typeface="+mn-cs"/>
                        </a:rPr>
                        <a:t>1.15</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spcBef>
                          <a:spcPts val="150"/>
                        </a:spcBef>
                        <a:spcAft>
                          <a:spcPts val="150"/>
                        </a:spcAft>
                      </a:pPr>
                      <a:r>
                        <a:rPr lang="en-GB" sz="1100" b="1" kern="1200">
                          <a:solidFill>
                            <a:srgbClr val="5E5E5E"/>
                          </a:solidFill>
                          <a:latin typeface="Abadi Extra Light" panose="020B0204020104020204" pitchFamily="34" charset="0"/>
                          <a:ea typeface="+mn-ea"/>
                          <a:cs typeface="+mn-cs"/>
                        </a:rPr>
                        <a:t>920</a:t>
                      </a:r>
                    </a:p>
                  </a:txBody>
                  <a:tcPr marL="73025" marR="7302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37672752"/>
                  </a:ext>
                </a:extLst>
              </a:tr>
            </a:tbl>
          </a:graphicData>
        </a:graphic>
      </p:graphicFrame>
    </p:spTree>
    <p:extLst>
      <p:ext uri="{BB962C8B-B14F-4D97-AF65-F5344CB8AC3E}">
        <p14:creationId xmlns:p14="http://schemas.microsoft.com/office/powerpoint/2010/main" val="2617056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734D569-0D82-180C-5956-244623151BCF}"/>
              </a:ext>
            </a:extLst>
          </p:cNvPr>
          <p:cNvSpPr>
            <a:spLocks noGrp="1"/>
          </p:cNvSpPr>
          <p:nvPr>
            <p:ph type="title"/>
          </p:nvPr>
        </p:nvSpPr>
        <p:spPr/>
        <p:txBody>
          <a:bodyPr/>
          <a:lstStyle/>
          <a:p>
            <a:r>
              <a:rPr lang="en-GB"/>
              <a:t>EXPLORATION TARGET</a:t>
            </a:r>
          </a:p>
        </p:txBody>
      </p:sp>
      <p:sp>
        <p:nvSpPr>
          <p:cNvPr id="4" name="Footer Placeholder 3">
            <a:extLst>
              <a:ext uri="{FF2B5EF4-FFF2-40B4-BE49-F238E27FC236}">
                <a16:creationId xmlns:a16="http://schemas.microsoft.com/office/drawing/2014/main" id="{EC0EA010-7206-126B-EEAA-9903770906C5}"/>
              </a:ext>
            </a:extLst>
          </p:cNvPr>
          <p:cNvSpPr>
            <a:spLocks noGrp="1"/>
          </p:cNvSpPr>
          <p:nvPr>
            <p:ph type="ftr" sz="quarter" idx="11"/>
          </p:nvPr>
        </p:nvSpPr>
        <p:spPr/>
        <p:txBody>
          <a:bodyPr/>
          <a:lstStyle/>
          <a:p>
            <a:r>
              <a:rPr lang="it-IT"/>
              <a:t>l     CORPORATE PRESENTATION    l    April 2024</a:t>
            </a:r>
            <a:endParaRPr lang="en-GB"/>
          </a:p>
        </p:txBody>
      </p:sp>
      <p:sp>
        <p:nvSpPr>
          <p:cNvPr id="5" name="Slide Number Placeholder 4">
            <a:extLst>
              <a:ext uri="{FF2B5EF4-FFF2-40B4-BE49-F238E27FC236}">
                <a16:creationId xmlns:a16="http://schemas.microsoft.com/office/drawing/2014/main" id="{41FA95E1-3D96-CB1C-9A9C-48208EDC895A}"/>
              </a:ext>
            </a:extLst>
          </p:cNvPr>
          <p:cNvSpPr>
            <a:spLocks noGrp="1"/>
          </p:cNvSpPr>
          <p:nvPr>
            <p:ph type="sldNum" sz="quarter" idx="12"/>
          </p:nvPr>
        </p:nvSpPr>
        <p:spPr/>
        <p:txBody>
          <a:bodyPr/>
          <a:lstStyle/>
          <a:p>
            <a:fld id="{FCBF8F21-0EB5-41CC-AF8C-A4704FFD9176}" type="slidenum">
              <a:rPr lang="en-GB" smtClean="0"/>
              <a:pPr/>
              <a:t>12</a:t>
            </a:fld>
            <a:endParaRPr lang="en-GB"/>
          </a:p>
        </p:txBody>
      </p:sp>
      <p:sp>
        <p:nvSpPr>
          <p:cNvPr id="9" name="Text Placeholder 8">
            <a:extLst>
              <a:ext uri="{FF2B5EF4-FFF2-40B4-BE49-F238E27FC236}">
                <a16:creationId xmlns:a16="http://schemas.microsoft.com/office/drawing/2014/main" id="{9DFB6529-7749-1ED9-6205-2A9C6B73D445}"/>
              </a:ext>
            </a:extLst>
          </p:cNvPr>
          <p:cNvSpPr>
            <a:spLocks noGrp="1"/>
          </p:cNvSpPr>
          <p:nvPr>
            <p:ph type="body" idx="13"/>
          </p:nvPr>
        </p:nvSpPr>
        <p:spPr>
          <a:xfrm>
            <a:off x="334177" y="1494901"/>
            <a:ext cx="5658999" cy="760081"/>
          </a:xfrm>
        </p:spPr>
        <p:txBody>
          <a:bodyPr>
            <a:normAutofit/>
          </a:bodyPr>
          <a:lstStyle/>
          <a:p>
            <a:r>
              <a:rPr lang="en-GB">
                <a:solidFill>
                  <a:srgbClr val="5E5E5E"/>
                </a:solidFill>
              </a:rPr>
              <a:t>Exploration Target* based on drill data estimated to contain between 26.0Mt &amp; 35.2Mt with a grade range of 0.58 - 1.21 g/t Au for a potential content of 490koz Au – 1.37Moz Au</a:t>
            </a:r>
          </a:p>
        </p:txBody>
      </p:sp>
      <p:sp>
        <p:nvSpPr>
          <p:cNvPr id="11" name="TextBox 10">
            <a:extLst>
              <a:ext uri="{FF2B5EF4-FFF2-40B4-BE49-F238E27FC236}">
                <a16:creationId xmlns:a16="http://schemas.microsoft.com/office/drawing/2014/main" id="{2B738FA7-734F-77B8-C518-BD6A89C9F48D}"/>
              </a:ext>
            </a:extLst>
          </p:cNvPr>
          <p:cNvSpPr txBox="1"/>
          <p:nvPr/>
        </p:nvSpPr>
        <p:spPr>
          <a:xfrm>
            <a:off x="6389088" y="2229918"/>
            <a:ext cx="592598" cy="276999"/>
          </a:xfrm>
          <a:prstGeom prst="rect">
            <a:avLst/>
          </a:prstGeom>
          <a:noFill/>
        </p:spPr>
        <p:txBody>
          <a:bodyPr wrap="none" rtlCol="0">
            <a:spAutoFit/>
          </a:bodyPr>
          <a:lstStyle/>
          <a:p>
            <a:r>
              <a:rPr lang="en-GB" sz="1200" err="1">
                <a:latin typeface="Abadi Extra Light" panose="020B0204020104020204" pitchFamily="34" charset="0"/>
              </a:rPr>
              <a:t>koz</a:t>
            </a:r>
            <a:r>
              <a:rPr lang="en-GB" sz="1200">
                <a:latin typeface="Abadi Extra Light" panose="020B0204020104020204" pitchFamily="34" charset="0"/>
              </a:rPr>
              <a:t> Au</a:t>
            </a:r>
            <a:endParaRPr lang="en-GB">
              <a:latin typeface="Abadi Extra Light" panose="020B0204020104020204" pitchFamily="34" charset="0"/>
            </a:endParaRPr>
          </a:p>
        </p:txBody>
      </p:sp>
      <p:graphicFrame>
        <p:nvGraphicFramePr>
          <p:cNvPr id="12" name="Table 22">
            <a:extLst>
              <a:ext uri="{FF2B5EF4-FFF2-40B4-BE49-F238E27FC236}">
                <a16:creationId xmlns:a16="http://schemas.microsoft.com/office/drawing/2014/main" id="{FA1C5477-90ED-4E5E-FA25-66EF112F5E0F}"/>
              </a:ext>
            </a:extLst>
          </p:cNvPr>
          <p:cNvGraphicFramePr>
            <a:graphicFrameLocks noGrp="1"/>
          </p:cNvGraphicFramePr>
          <p:nvPr>
            <p:extLst>
              <p:ext uri="{D42A27DB-BD31-4B8C-83A1-F6EECF244321}">
                <p14:modId xmlns:p14="http://schemas.microsoft.com/office/powerpoint/2010/main" val="1132903381"/>
              </p:ext>
            </p:extLst>
          </p:nvPr>
        </p:nvGraphicFramePr>
        <p:xfrm>
          <a:off x="314751" y="2516993"/>
          <a:ext cx="5427554" cy="3286384"/>
        </p:xfrm>
        <a:graphic>
          <a:graphicData uri="http://schemas.openxmlformats.org/drawingml/2006/table">
            <a:tbl>
              <a:tblPr firstRow="1" bandRow="1">
                <a:tableStyleId>{2D5ABB26-0587-4C30-8999-92F81FD0307C}</a:tableStyleId>
              </a:tblPr>
              <a:tblGrid>
                <a:gridCol w="2713777">
                  <a:extLst>
                    <a:ext uri="{9D8B030D-6E8A-4147-A177-3AD203B41FA5}">
                      <a16:colId xmlns:a16="http://schemas.microsoft.com/office/drawing/2014/main" val="1296636692"/>
                    </a:ext>
                  </a:extLst>
                </a:gridCol>
                <a:gridCol w="2713777">
                  <a:extLst>
                    <a:ext uri="{9D8B030D-6E8A-4147-A177-3AD203B41FA5}">
                      <a16:colId xmlns:a16="http://schemas.microsoft.com/office/drawing/2014/main" val="1458954530"/>
                    </a:ext>
                  </a:extLst>
                </a:gridCol>
              </a:tblGrid>
              <a:tr h="1643192">
                <a:tc>
                  <a:txBody>
                    <a:bodyPr/>
                    <a:lstStyle/>
                    <a:p>
                      <a:pPr algn="ctr"/>
                      <a:r>
                        <a:rPr lang="en-GB" sz="1400">
                          <a:solidFill>
                            <a:srgbClr val="5E5E5E"/>
                          </a:solidFill>
                          <a:latin typeface="Abadi Extra Light" panose="020B0204020104020204" pitchFamily="34" charset="0"/>
                        </a:rPr>
                        <a:t>Potential to increase content </a:t>
                      </a:r>
                    </a:p>
                    <a:p>
                      <a:pPr algn="ctr"/>
                      <a:r>
                        <a:rPr lang="en-GB" sz="2000" b="1">
                          <a:solidFill>
                            <a:srgbClr val="F8C001"/>
                          </a:solidFill>
                          <a:latin typeface="Abadi Extra Light" panose="020B0204020104020204" pitchFamily="34" charset="0"/>
                        </a:rPr>
                        <a:t>+150% </a:t>
                      </a:r>
                    </a:p>
                    <a:p>
                      <a:pPr algn="ctr"/>
                      <a:r>
                        <a:rPr lang="en-GB" sz="1400">
                          <a:solidFill>
                            <a:srgbClr val="5E5E5E"/>
                          </a:solidFill>
                          <a:latin typeface="Abadi Extra Light" panose="020B0204020104020204" pitchFamily="34" charset="0"/>
                        </a:rPr>
                        <a:t>to a total</a:t>
                      </a:r>
                    </a:p>
                    <a:p>
                      <a:pPr algn="ctr"/>
                      <a:r>
                        <a:rPr lang="en-GB" sz="1400">
                          <a:solidFill>
                            <a:srgbClr val="5E5E5E"/>
                          </a:solidFill>
                          <a:latin typeface="Abadi Extra Light" panose="020B0204020104020204" pitchFamily="34" charset="0"/>
                        </a:rPr>
                        <a:t> 2.33Moz Au</a:t>
                      </a:r>
                    </a:p>
                  </a:txBody>
                  <a:tcPr anchor="ctr">
                    <a:lnR w="12700" cap="flat" cmpd="sng" algn="ctr">
                      <a:solidFill>
                        <a:srgbClr val="F8C001"/>
                      </a:solidFill>
                      <a:prstDash val="solid"/>
                      <a:round/>
                      <a:headEnd type="none" w="med" len="med"/>
                      <a:tailEnd type="none" w="med" len="med"/>
                    </a:lnR>
                    <a:lnB w="12700" cap="flat" cmpd="sng" algn="ctr">
                      <a:solidFill>
                        <a:srgbClr val="F8C001"/>
                      </a:solidFill>
                      <a:prstDash val="solid"/>
                      <a:round/>
                      <a:headEnd type="none" w="med" len="med"/>
                      <a:tailEnd type="none" w="med" len="med"/>
                    </a:lnB>
                  </a:tcPr>
                </a:tc>
                <a:tc>
                  <a:txBody>
                    <a:bodyPr/>
                    <a:lstStyle/>
                    <a:p>
                      <a:pPr algn="ctr"/>
                      <a:r>
                        <a:rPr lang="en-GB" sz="1400">
                          <a:solidFill>
                            <a:srgbClr val="5E5E5E"/>
                          </a:solidFill>
                          <a:latin typeface="Abadi Extra Light" panose="020B0204020104020204" pitchFamily="34" charset="0"/>
                        </a:rPr>
                        <a:t>3 of the 12 areas are responsible for </a:t>
                      </a:r>
                    </a:p>
                    <a:p>
                      <a:pPr algn="ctr"/>
                      <a:r>
                        <a:rPr lang="en-GB" sz="2000" b="1">
                          <a:solidFill>
                            <a:srgbClr val="F8C001"/>
                          </a:solidFill>
                          <a:latin typeface="Abadi Extra Light" panose="020B0204020104020204" pitchFamily="34" charset="0"/>
                        </a:rPr>
                        <a:t>+50% </a:t>
                      </a:r>
                    </a:p>
                    <a:p>
                      <a:pPr algn="ctr"/>
                      <a:r>
                        <a:rPr lang="en-GB" sz="1400">
                          <a:solidFill>
                            <a:srgbClr val="5E5E5E"/>
                          </a:solidFill>
                          <a:latin typeface="Abadi Extra Light" panose="020B0204020104020204" pitchFamily="34" charset="0"/>
                        </a:rPr>
                        <a:t>of the target</a:t>
                      </a:r>
                    </a:p>
                  </a:txBody>
                  <a:tcPr anchor="ctr">
                    <a:lnL w="12700" cap="flat" cmpd="sng" algn="ctr">
                      <a:solidFill>
                        <a:srgbClr val="F8C001"/>
                      </a:solidFill>
                      <a:prstDash val="solid"/>
                      <a:round/>
                      <a:headEnd type="none" w="med" len="med"/>
                      <a:tailEnd type="none" w="med" len="med"/>
                    </a:lnL>
                    <a:lnB w="12700" cap="flat" cmpd="sng" algn="ctr">
                      <a:solidFill>
                        <a:srgbClr val="F8C001"/>
                      </a:solidFill>
                      <a:prstDash val="solid"/>
                      <a:round/>
                      <a:headEnd type="none" w="med" len="med"/>
                      <a:tailEnd type="none" w="med" len="med"/>
                    </a:lnB>
                  </a:tcPr>
                </a:tc>
                <a:extLst>
                  <a:ext uri="{0D108BD9-81ED-4DB2-BD59-A6C34878D82A}">
                    <a16:rowId xmlns:a16="http://schemas.microsoft.com/office/drawing/2014/main" val="221817521"/>
                  </a:ext>
                </a:extLst>
              </a:tr>
              <a:tr h="1643192">
                <a:tc>
                  <a:txBody>
                    <a:bodyPr/>
                    <a:lstStyle/>
                    <a:p>
                      <a:pPr algn="ctr"/>
                      <a:r>
                        <a:rPr lang="en-GB" sz="1400">
                          <a:solidFill>
                            <a:srgbClr val="5E5E5E"/>
                          </a:solidFill>
                          <a:latin typeface="Abadi Extra Light" panose="020B0204020104020204" pitchFamily="34" charset="0"/>
                        </a:rPr>
                        <a:t>Oxide &amp; transitional material make up </a:t>
                      </a:r>
                    </a:p>
                    <a:p>
                      <a:pPr algn="ctr"/>
                      <a:r>
                        <a:rPr lang="en-GB" sz="2000" b="1">
                          <a:solidFill>
                            <a:srgbClr val="F8C001"/>
                          </a:solidFill>
                          <a:latin typeface="Abadi Extra Light" panose="020B0204020104020204" pitchFamily="34" charset="0"/>
                        </a:rPr>
                        <a:t>+90% </a:t>
                      </a:r>
                    </a:p>
                    <a:p>
                      <a:pPr algn="ctr"/>
                      <a:r>
                        <a:rPr lang="en-GB" sz="1400">
                          <a:solidFill>
                            <a:srgbClr val="5E5E5E"/>
                          </a:solidFill>
                          <a:latin typeface="Abadi Extra Light" panose="020B0204020104020204" pitchFamily="34" charset="0"/>
                        </a:rPr>
                        <a:t>of the target</a:t>
                      </a:r>
                    </a:p>
                  </a:txBody>
                  <a:tcPr anchor="ctr">
                    <a:lnR w="12700" cap="flat" cmpd="sng" algn="ctr">
                      <a:solidFill>
                        <a:srgbClr val="F8C001"/>
                      </a:solidFill>
                      <a:prstDash val="solid"/>
                      <a:round/>
                      <a:headEnd type="none" w="med" len="med"/>
                      <a:tailEnd type="none" w="med" len="med"/>
                    </a:lnR>
                    <a:lnT w="12700" cap="flat" cmpd="sng" algn="ctr">
                      <a:solidFill>
                        <a:srgbClr val="F8C001"/>
                      </a:solidFill>
                      <a:prstDash val="solid"/>
                      <a:round/>
                      <a:headEnd type="none" w="med" len="med"/>
                      <a:tailEnd type="none" w="med" len="med"/>
                    </a:lnT>
                  </a:tcPr>
                </a:tc>
                <a:tc>
                  <a:txBody>
                    <a:bodyPr/>
                    <a:lstStyle/>
                    <a:p>
                      <a:pPr algn="ctr"/>
                      <a:r>
                        <a:rPr lang="en-GB" sz="1400">
                          <a:solidFill>
                            <a:srgbClr val="5E5E5E"/>
                          </a:solidFill>
                          <a:latin typeface="Abadi Extra Light" panose="020B0204020104020204" pitchFamily="34" charset="0"/>
                        </a:rPr>
                        <a:t>Focus on brownfield areas </a:t>
                      </a:r>
                    </a:p>
                    <a:p>
                      <a:pPr algn="ctr"/>
                      <a:r>
                        <a:rPr lang="en-GB" sz="2000" b="1">
                          <a:solidFill>
                            <a:srgbClr val="F8C001"/>
                          </a:solidFill>
                          <a:latin typeface="Abadi Extra Light" panose="020B0204020104020204" pitchFamily="34" charset="0"/>
                        </a:rPr>
                        <a:t>within 8km </a:t>
                      </a:r>
                      <a:endParaRPr lang="en-GB" sz="1400" b="1">
                        <a:solidFill>
                          <a:srgbClr val="F8C001"/>
                        </a:solidFill>
                        <a:latin typeface="Abadi Extra Light" panose="020B0204020104020204" pitchFamily="34" charset="0"/>
                      </a:endParaRPr>
                    </a:p>
                    <a:p>
                      <a:pPr algn="ctr"/>
                      <a:r>
                        <a:rPr lang="en-GB" sz="1400">
                          <a:solidFill>
                            <a:srgbClr val="5E5E5E"/>
                          </a:solidFill>
                          <a:latin typeface="Abadi Extra Light" panose="020B0204020104020204" pitchFamily="34" charset="0"/>
                        </a:rPr>
                        <a:t>of existing </a:t>
                      </a:r>
                    </a:p>
                    <a:p>
                      <a:pPr algn="ctr"/>
                      <a:r>
                        <a:rPr lang="en-GB" sz="1400">
                          <a:solidFill>
                            <a:srgbClr val="5E5E5E"/>
                          </a:solidFill>
                          <a:latin typeface="Abadi Extra Light" panose="020B0204020104020204" pitchFamily="34" charset="0"/>
                        </a:rPr>
                        <a:t>Mineral Resource</a:t>
                      </a:r>
                    </a:p>
                  </a:txBody>
                  <a:tcPr anchor="ctr">
                    <a:lnL w="12700" cap="flat" cmpd="sng" algn="ctr">
                      <a:solidFill>
                        <a:srgbClr val="F8C001"/>
                      </a:solidFill>
                      <a:prstDash val="solid"/>
                      <a:round/>
                      <a:headEnd type="none" w="med" len="med"/>
                      <a:tailEnd type="none" w="med" len="med"/>
                    </a:lnL>
                    <a:lnT w="12700" cap="flat" cmpd="sng" algn="ctr">
                      <a:solidFill>
                        <a:srgbClr val="F8C001"/>
                      </a:solidFill>
                      <a:prstDash val="solid"/>
                      <a:round/>
                      <a:headEnd type="none" w="med" len="med"/>
                      <a:tailEnd type="none" w="med" len="med"/>
                    </a:lnT>
                  </a:tcPr>
                </a:tc>
                <a:extLst>
                  <a:ext uri="{0D108BD9-81ED-4DB2-BD59-A6C34878D82A}">
                    <a16:rowId xmlns:a16="http://schemas.microsoft.com/office/drawing/2014/main" val="1375288770"/>
                  </a:ext>
                </a:extLst>
              </a:tr>
            </a:tbl>
          </a:graphicData>
        </a:graphic>
      </p:graphicFrame>
      <p:sp>
        <p:nvSpPr>
          <p:cNvPr id="16" name="TextBox 15">
            <a:extLst>
              <a:ext uri="{FF2B5EF4-FFF2-40B4-BE49-F238E27FC236}">
                <a16:creationId xmlns:a16="http://schemas.microsoft.com/office/drawing/2014/main" id="{451773F8-D1B4-DDA1-B85C-475F973A5A0A}"/>
              </a:ext>
            </a:extLst>
          </p:cNvPr>
          <p:cNvSpPr txBox="1"/>
          <p:nvPr/>
        </p:nvSpPr>
        <p:spPr>
          <a:xfrm>
            <a:off x="224643" y="6167945"/>
            <a:ext cx="4572000" cy="215444"/>
          </a:xfrm>
          <a:prstGeom prst="rect">
            <a:avLst/>
          </a:prstGeom>
          <a:noFill/>
        </p:spPr>
        <p:txBody>
          <a:bodyPr wrap="square">
            <a:spAutoFit/>
          </a:bodyPr>
          <a:lstStyle/>
          <a:p>
            <a:r>
              <a:rPr lang="en-GB" sz="800">
                <a:solidFill>
                  <a:srgbClr val="5E5E5E"/>
                </a:solidFill>
                <a:latin typeface="Abadi Extra Light" panose="020B0204020104020204" pitchFamily="34" charset="0"/>
                <a:ea typeface="Times New Roman" panose="02020603050405020304" pitchFamily="18" charset="0"/>
              </a:rPr>
              <a:t>*C</a:t>
            </a:r>
            <a:r>
              <a:rPr lang="en-GB" sz="800">
                <a:solidFill>
                  <a:srgbClr val="5E5E5E"/>
                </a:solidFill>
                <a:effectLst/>
                <a:latin typeface="Abadi Extra Light" panose="020B0204020104020204" pitchFamily="34" charset="0"/>
                <a:ea typeface="Times New Roman" panose="02020603050405020304" pitchFamily="18" charset="0"/>
              </a:rPr>
              <a:t>ompleted by independent consultancy CSA Global which also calculated the MRE</a:t>
            </a:r>
            <a:endParaRPr lang="en-GB" sz="800">
              <a:solidFill>
                <a:srgbClr val="5E5E5E"/>
              </a:solidFill>
              <a:latin typeface="Abadi Extra Light" panose="020B0204020104020204" pitchFamily="34" charset="0"/>
            </a:endParaRPr>
          </a:p>
        </p:txBody>
      </p:sp>
      <p:graphicFrame>
        <p:nvGraphicFramePr>
          <p:cNvPr id="2" name="Chart 1">
            <a:extLst>
              <a:ext uri="{FF2B5EF4-FFF2-40B4-BE49-F238E27FC236}">
                <a16:creationId xmlns:a16="http://schemas.microsoft.com/office/drawing/2014/main" id="{F017FD1D-323A-B27B-2799-2882FE4E9693}"/>
              </a:ext>
            </a:extLst>
          </p:cNvPr>
          <p:cNvGraphicFramePr>
            <a:graphicFrameLocks/>
          </p:cNvGraphicFramePr>
          <p:nvPr>
            <p:extLst>
              <p:ext uri="{D42A27DB-BD31-4B8C-83A1-F6EECF244321}">
                <p14:modId xmlns:p14="http://schemas.microsoft.com/office/powerpoint/2010/main" val="5605186"/>
              </p:ext>
            </p:extLst>
          </p:nvPr>
        </p:nvGraphicFramePr>
        <p:xfrm>
          <a:off x="6449697" y="2589920"/>
          <a:ext cx="5427554" cy="32227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15269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ED5C34-B5FB-D4CC-6EAB-084CD12B76DE}"/>
              </a:ext>
            </a:extLst>
          </p:cNvPr>
          <p:cNvSpPr>
            <a:spLocks noGrp="1"/>
          </p:cNvSpPr>
          <p:nvPr>
            <p:ph type="title"/>
          </p:nvPr>
        </p:nvSpPr>
        <p:spPr/>
        <p:txBody>
          <a:bodyPr/>
          <a:lstStyle/>
          <a:p>
            <a:r>
              <a:rPr lang="en-GB">
                <a:latin typeface="Abadi Extra Light" panose="020B0204020104020204" pitchFamily="34" charset="0"/>
              </a:rPr>
              <a:t>SAPROLITE SOFT ROCK</a:t>
            </a:r>
            <a:endParaRPr lang="en-GB"/>
          </a:p>
        </p:txBody>
      </p:sp>
      <p:sp>
        <p:nvSpPr>
          <p:cNvPr id="4" name="Footer Placeholder 3">
            <a:extLst>
              <a:ext uri="{FF2B5EF4-FFF2-40B4-BE49-F238E27FC236}">
                <a16:creationId xmlns:a16="http://schemas.microsoft.com/office/drawing/2014/main" id="{093B8A7E-BC38-F629-296C-3168A17DFABD}"/>
              </a:ext>
            </a:extLst>
          </p:cNvPr>
          <p:cNvSpPr>
            <a:spLocks noGrp="1"/>
          </p:cNvSpPr>
          <p:nvPr>
            <p:ph type="ftr" sz="quarter" idx="11"/>
          </p:nvPr>
        </p:nvSpPr>
        <p:spPr/>
        <p:txBody>
          <a:bodyPr/>
          <a:lstStyle/>
          <a:p>
            <a:r>
              <a:rPr lang="it-IT"/>
              <a:t>l     CORPORATE PRESENTATION    l    April 2024</a:t>
            </a:r>
            <a:endParaRPr lang="en-GB"/>
          </a:p>
        </p:txBody>
      </p:sp>
      <p:sp>
        <p:nvSpPr>
          <p:cNvPr id="5" name="Slide Number Placeholder 4">
            <a:extLst>
              <a:ext uri="{FF2B5EF4-FFF2-40B4-BE49-F238E27FC236}">
                <a16:creationId xmlns:a16="http://schemas.microsoft.com/office/drawing/2014/main" id="{4BA21AF1-80F4-30BF-B239-660ABCFF8251}"/>
              </a:ext>
            </a:extLst>
          </p:cNvPr>
          <p:cNvSpPr>
            <a:spLocks noGrp="1"/>
          </p:cNvSpPr>
          <p:nvPr>
            <p:ph type="sldNum" sz="quarter" idx="12"/>
          </p:nvPr>
        </p:nvSpPr>
        <p:spPr/>
        <p:txBody>
          <a:bodyPr/>
          <a:lstStyle/>
          <a:p>
            <a:fld id="{FCBF8F21-0EB5-41CC-AF8C-A4704FFD9176}" type="slidenum">
              <a:rPr lang="en-GB" smtClean="0"/>
              <a:pPr/>
              <a:t>13</a:t>
            </a:fld>
            <a:endParaRPr lang="en-GB"/>
          </a:p>
        </p:txBody>
      </p:sp>
      <p:sp>
        <p:nvSpPr>
          <p:cNvPr id="9" name="Text Placeholder 8">
            <a:extLst>
              <a:ext uri="{FF2B5EF4-FFF2-40B4-BE49-F238E27FC236}">
                <a16:creationId xmlns:a16="http://schemas.microsoft.com/office/drawing/2014/main" id="{AA7B27A0-2E0C-E93C-C664-36A5DBED32D6}"/>
              </a:ext>
            </a:extLst>
          </p:cNvPr>
          <p:cNvSpPr>
            <a:spLocks noGrp="1"/>
          </p:cNvSpPr>
          <p:nvPr>
            <p:ph type="body" idx="13"/>
          </p:nvPr>
        </p:nvSpPr>
        <p:spPr/>
        <p:txBody>
          <a:bodyPr/>
          <a:lstStyle/>
          <a:p>
            <a:r>
              <a:rPr lang="en-GB"/>
              <a:t>True oxide gold</a:t>
            </a:r>
          </a:p>
        </p:txBody>
      </p:sp>
      <p:sp>
        <p:nvSpPr>
          <p:cNvPr id="11" name="TextBox 10">
            <a:extLst>
              <a:ext uri="{FF2B5EF4-FFF2-40B4-BE49-F238E27FC236}">
                <a16:creationId xmlns:a16="http://schemas.microsoft.com/office/drawing/2014/main" id="{7ED9CC4E-9B88-58C0-7E41-4FE4C5561129}"/>
              </a:ext>
            </a:extLst>
          </p:cNvPr>
          <p:cNvSpPr txBox="1"/>
          <p:nvPr/>
        </p:nvSpPr>
        <p:spPr>
          <a:xfrm>
            <a:off x="333063" y="1604237"/>
            <a:ext cx="3763926" cy="400110"/>
          </a:xfrm>
          <a:prstGeom prst="rect">
            <a:avLst/>
          </a:prstGeom>
          <a:noFill/>
        </p:spPr>
        <p:txBody>
          <a:bodyPr wrap="square" rtlCol="0">
            <a:spAutoFit/>
          </a:bodyPr>
          <a:lstStyle/>
          <a:p>
            <a:r>
              <a:rPr lang="en-US" sz="2000">
                <a:solidFill>
                  <a:schemeClr val="bg1"/>
                </a:solidFill>
                <a:latin typeface="Abadi Extra Light" panose="020B0204020104020204" pitchFamily="34" charset="0"/>
              </a:rPr>
              <a:t>Saprolite soft rock</a:t>
            </a:r>
          </a:p>
        </p:txBody>
      </p:sp>
      <p:pic>
        <p:nvPicPr>
          <p:cNvPr id="26" name="Picture 25" descr="La mine de Siguiri">
            <a:extLst>
              <a:ext uri="{FF2B5EF4-FFF2-40B4-BE49-F238E27FC236}">
                <a16:creationId xmlns:a16="http://schemas.microsoft.com/office/drawing/2014/main" id="{B2982D6D-96AF-5028-C5D4-696262CEF6CB}"/>
              </a:ext>
            </a:extLst>
          </p:cNvPr>
          <p:cNvPicPr/>
          <p:nvPr/>
        </p:nvPicPr>
        <p:blipFill>
          <a:blip r:embed="rId2">
            <a:extLst>
              <a:ext uri="{BEBA8EAE-BF5A-486C-A8C5-ECC9F3942E4B}">
                <a14:imgProps xmlns:a14="http://schemas.microsoft.com/office/drawing/2010/main">
                  <a14:imgLayer r:embed="rId3">
                    <a14:imgEffect>
                      <a14:saturation sat="108000"/>
                    </a14:imgEffect>
                    <a14:imgEffect>
                      <a14:brightnessContrast bright="20000"/>
                    </a14:imgEffect>
                  </a14:imgLayer>
                </a14:imgProps>
              </a:ext>
            </a:extLst>
          </a:blip>
          <a:stretch>
            <a:fillRect/>
          </a:stretch>
        </p:blipFill>
        <p:spPr>
          <a:xfrm>
            <a:off x="7786267" y="982120"/>
            <a:ext cx="3570209" cy="2685456"/>
          </a:xfrm>
          <a:prstGeom prst="rect">
            <a:avLst/>
          </a:prstGeom>
          <a:ln w="6350">
            <a:noFill/>
          </a:ln>
        </p:spPr>
      </p:pic>
      <p:sp>
        <p:nvSpPr>
          <p:cNvPr id="27" name="Rectangle 26">
            <a:extLst>
              <a:ext uri="{FF2B5EF4-FFF2-40B4-BE49-F238E27FC236}">
                <a16:creationId xmlns:a16="http://schemas.microsoft.com/office/drawing/2014/main" id="{6DFF88AF-4897-CB8E-22F6-DA4811B3196B}"/>
              </a:ext>
            </a:extLst>
          </p:cNvPr>
          <p:cNvSpPr/>
          <p:nvPr/>
        </p:nvSpPr>
        <p:spPr>
          <a:xfrm>
            <a:off x="7786267" y="982120"/>
            <a:ext cx="3579514" cy="370391"/>
          </a:xfrm>
          <a:prstGeom prst="rect">
            <a:avLst/>
          </a:prstGeom>
          <a:solidFill>
            <a:srgbClr val="FBBC0D"/>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badi Extra Light" panose="020B0204020104020204" pitchFamily="34" charset="0"/>
            </a:endParaRPr>
          </a:p>
        </p:txBody>
      </p:sp>
      <p:sp>
        <p:nvSpPr>
          <p:cNvPr id="28" name="TextBox 27">
            <a:extLst>
              <a:ext uri="{FF2B5EF4-FFF2-40B4-BE49-F238E27FC236}">
                <a16:creationId xmlns:a16="http://schemas.microsoft.com/office/drawing/2014/main" id="{C982A784-3DA1-CDB1-E796-09A284305977}"/>
              </a:ext>
            </a:extLst>
          </p:cNvPr>
          <p:cNvSpPr txBox="1"/>
          <p:nvPr/>
        </p:nvSpPr>
        <p:spPr>
          <a:xfrm>
            <a:off x="7913191" y="1028013"/>
            <a:ext cx="3763926" cy="276999"/>
          </a:xfrm>
          <a:prstGeom prst="rect">
            <a:avLst/>
          </a:prstGeom>
          <a:noFill/>
          <a:ln>
            <a:noFill/>
          </a:ln>
        </p:spPr>
        <p:txBody>
          <a:bodyPr wrap="square" rtlCol="0">
            <a:spAutoFit/>
          </a:bodyPr>
          <a:lstStyle/>
          <a:p>
            <a:r>
              <a:rPr lang="en-US" sz="1200" err="1">
                <a:solidFill>
                  <a:schemeClr val="bg1"/>
                </a:solidFill>
                <a:latin typeface="Abadi Extra Light" panose="020B0204020104020204" pitchFamily="34" charset="0"/>
              </a:rPr>
              <a:t>Siguiri</a:t>
            </a:r>
            <a:r>
              <a:rPr lang="en-US" sz="1200">
                <a:solidFill>
                  <a:schemeClr val="bg1"/>
                </a:solidFill>
                <a:latin typeface="Abadi Extra Light" panose="020B0204020104020204" pitchFamily="34" charset="0"/>
              </a:rPr>
              <a:t> - </a:t>
            </a:r>
            <a:r>
              <a:rPr lang="en-US" sz="1200" err="1">
                <a:solidFill>
                  <a:schemeClr val="bg1"/>
                </a:solidFill>
                <a:latin typeface="Abadi Extra Light" panose="020B0204020104020204" pitchFamily="34" charset="0"/>
              </a:rPr>
              <a:t>Anglogold</a:t>
            </a:r>
            <a:r>
              <a:rPr lang="en-US" sz="1200">
                <a:solidFill>
                  <a:schemeClr val="bg1"/>
                </a:solidFill>
                <a:latin typeface="Abadi Extra Light" panose="020B0204020104020204" pitchFamily="34" charset="0"/>
              </a:rPr>
              <a:t> Ashanti		(Guinea)</a:t>
            </a:r>
          </a:p>
        </p:txBody>
      </p:sp>
      <p:sp>
        <p:nvSpPr>
          <p:cNvPr id="29" name="Rectangle 28">
            <a:extLst>
              <a:ext uri="{FF2B5EF4-FFF2-40B4-BE49-F238E27FC236}">
                <a16:creationId xmlns:a16="http://schemas.microsoft.com/office/drawing/2014/main" id="{BF27F373-B44F-21C6-3960-18840D9D2B3C}"/>
              </a:ext>
            </a:extLst>
          </p:cNvPr>
          <p:cNvSpPr/>
          <p:nvPr/>
        </p:nvSpPr>
        <p:spPr>
          <a:xfrm>
            <a:off x="7778076" y="3816843"/>
            <a:ext cx="3579514" cy="370391"/>
          </a:xfrm>
          <a:prstGeom prst="rect">
            <a:avLst/>
          </a:prstGeom>
          <a:solidFill>
            <a:srgbClr val="FBBC0D"/>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badi Extra Light" panose="020B0204020104020204" pitchFamily="34" charset="0"/>
            </a:endParaRPr>
          </a:p>
        </p:txBody>
      </p:sp>
      <p:sp>
        <p:nvSpPr>
          <p:cNvPr id="30" name="TextBox 29">
            <a:extLst>
              <a:ext uri="{FF2B5EF4-FFF2-40B4-BE49-F238E27FC236}">
                <a16:creationId xmlns:a16="http://schemas.microsoft.com/office/drawing/2014/main" id="{57FD0D70-73D9-4E41-33BB-891D8BD437F2}"/>
              </a:ext>
            </a:extLst>
          </p:cNvPr>
          <p:cNvSpPr txBox="1"/>
          <p:nvPr/>
        </p:nvSpPr>
        <p:spPr>
          <a:xfrm>
            <a:off x="7817835" y="3849455"/>
            <a:ext cx="3538641" cy="276999"/>
          </a:xfrm>
          <a:prstGeom prst="rect">
            <a:avLst/>
          </a:prstGeom>
          <a:noFill/>
          <a:ln>
            <a:noFill/>
          </a:ln>
        </p:spPr>
        <p:txBody>
          <a:bodyPr wrap="square" rtlCol="0">
            <a:spAutoFit/>
          </a:bodyPr>
          <a:lstStyle/>
          <a:p>
            <a:r>
              <a:rPr lang="en-US" sz="1200">
                <a:solidFill>
                  <a:schemeClr val="bg1"/>
                </a:solidFill>
                <a:latin typeface="Abadi Extra Light" panose="020B0204020104020204" pitchFamily="34" charset="0"/>
              </a:rPr>
              <a:t>Sanankoro – Cora		(Mali)</a:t>
            </a:r>
          </a:p>
        </p:txBody>
      </p:sp>
      <p:pic>
        <p:nvPicPr>
          <p:cNvPr id="31" name="Picture 30" descr="A picture containing person, outdoor&#10;&#10;Description automatically generated">
            <a:extLst>
              <a:ext uri="{FF2B5EF4-FFF2-40B4-BE49-F238E27FC236}">
                <a16:creationId xmlns:a16="http://schemas.microsoft.com/office/drawing/2014/main" id="{E053A801-958E-0605-CC5C-BBDC78E6C69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79190" y="4157936"/>
            <a:ext cx="3578400" cy="2286549"/>
          </a:xfrm>
          <a:prstGeom prst="rect">
            <a:avLst/>
          </a:prstGeom>
          <a:ln w="6350">
            <a:noFill/>
          </a:ln>
        </p:spPr>
      </p:pic>
      <p:graphicFrame>
        <p:nvGraphicFramePr>
          <p:cNvPr id="44" name="Table 7">
            <a:extLst>
              <a:ext uri="{FF2B5EF4-FFF2-40B4-BE49-F238E27FC236}">
                <a16:creationId xmlns:a16="http://schemas.microsoft.com/office/drawing/2014/main" id="{497022EE-E252-0ECB-57B6-678F6882E7FB}"/>
              </a:ext>
            </a:extLst>
          </p:cNvPr>
          <p:cNvGraphicFramePr>
            <a:graphicFrameLocks noGrp="1"/>
          </p:cNvGraphicFramePr>
          <p:nvPr>
            <p:ph idx="1"/>
            <p:extLst>
              <p:ext uri="{D42A27DB-BD31-4B8C-83A1-F6EECF244321}">
                <p14:modId xmlns:p14="http://schemas.microsoft.com/office/powerpoint/2010/main" val="31674486"/>
              </p:ext>
            </p:extLst>
          </p:nvPr>
        </p:nvGraphicFramePr>
        <p:xfrm>
          <a:off x="331949" y="1893097"/>
          <a:ext cx="6825569" cy="2827020"/>
        </p:xfrm>
        <a:graphic>
          <a:graphicData uri="http://schemas.openxmlformats.org/drawingml/2006/table">
            <a:tbl>
              <a:tblPr firstRow="1" bandRow="1">
                <a:tableStyleId>{2D5ABB26-0587-4C30-8999-92F81FD0307C}</a:tableStyleId>
              </a:tblPr>
              <a:tblGrid>
                <a:gridCol w="1586831">
                  <a:extLst>
                    <a:ext uri="{9D8B030D-6E8A-4147-A177-3AD203B41FA5}">
                      <a16:colId xmlns:a16="http://schemas.microsoft.com/office/drawing/2014/main" val="33917738"/>
                    </a:ext>
                  </a:extLst>
                </a:gridCol>
                <a:gridCol w="5238738">
                  <a:extLst>
                    <a:ext uri="{9D8B030D-6E8A-4147-A177-3AD203B41FA5}">
                      <a16:colId xmlns:a16="http://schemas.microsoft.com/office/drawing/2014/main" val="215092302"/>
                    </a:ext>
                  </a:extLst>
                </a:gridCol>
              </a:tblGrid>
              <a:tr h="370840">
                <a:tc>
                  <a:txBody>
                    <a:bodyPr/>
                    <a:lstStyle/>
                    <a:p>
                      <a:r>
                        <a:rPr lang="en-GB" sz="1200" b="0">
                          <a:solidFill>
                            <a:srgbClr val="FBBC0D"/>
                          </a:solidFill>
                          <a:latin typeface="Abadi Extra Light" panose="020B0204020104020204" pitchFamily="34" charset="0"/>
                        </a:rPr>
                        <a:t>Peer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BBC0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0"/>
                        </a:spcBef>
                        <a:spcAft>
                          <a:spcPts val="300"/>
                        </a:spcAft>
                        <a:buClr>
                          <a:srgbClr val="F8C001"/>
                        </a:buClr>
                        <a:buSzTx/>
                        <a:buFont typeface="Arial" panose="020B0604020202020204" pitchFamily="34" charset="0"/>
                        <a:buChar char="•"/>
                        <a:tabLst/>
                        <a:defRPr/>
                      </a:pPr>
                      <a:r>
                        <a:rPr lang="en-US" sz="1200">
                          <a:solidFill>
                            <a:srgbClr val="5E5E5E"/>
                          </a:solidFill>
                          <a:latin typeface="Abadi Extra Light" panose="020B0204020104020204" pitchFamily="34" charset="0"/>
                        </a:rPr>
                        <a:t>No soft rock peers in London</a:t>
                      </a:r>
                    </a:p>
                    <a:p>
                      <a:pPr marL="171450" marR="0" lvl="0" indent="-171450" algn="l" defTabSz="914400" rtl="0" eaLnBrk="1" fontAlgn="auto" latinLnBrk="0" hangingPunct="1">
                        <a:lnSpc>
                          <a:spcPct val="100000"/>
                        </a:lnSpc>
                        <a:spcBef>
                          <a:spcPts val="0"/>
                        </a:spcBef>
                        <a:spcAft>
                          <a:spcPts val="300"/>
                        </a:spcAft>
                        <a:buClr>
                          <a:srgbClr val="F8C001"/>
                        </a:buClr>
                        <a:buSzTx/>
                        <a:buFont typeface="Arial" panose="020B0604020202020204" pitchFamily="34" charset="0"/>
                        <a:buChar char="•"/>
                        <a:tabLst/>
                        <a:defRPr/>
                      </a:pPr>
                      <a:r>
                        <a:rPr lang="en-US" sz="1200">
                          <a:solidFill>
                            <a:srgbClr val="5E5E5E"/>
                          </a:solidFill>
                          <a:latin typeface="Abadi Extra Light" panose="020B0204020104020204" pitchFamily="34" charset="0"/>
                        </a:rPr>
                        <a:t>Nampala – soft rock &amp; transitional</a:t>
                      </a:r>
                    </a:p>
                    <a:p>
                      <a:pPr marL="171450" indent="-171450">
                        <a:spcAft>
                          <a:spcPts val="300"/>
                        </a:spcAft>
                        <a:buClr>
                          <a:srgbClr val="F8C001"/>
                        </a:buClr>
                        <a:buFont typeface="Arial" panose="020B0604020202020204" pitchFamily="34" charset="0"/>
                        <a:buChar char="•"/>
                      </a:pPr>
                      <a:r>
                        <a:rPr lang="en-US" sz="1200">
                          <a:solidFill>
                            <a:srgbClr val="5E5E5E"/>
                          </a:solidFill>
                          <a:latin typeface="Abadi Extra Light" panose="020B0204020104020204" pitchFamily="34" charset="0"/>
                        </a:rPr>
                        <a:t>Siguiri &amp; Sadiola – now in hard rock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BBC0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9078085"/>
                  </a:ext>
                </a:extLst>
              </a:tr>
              <a:tr h="370840">
                <a:tc>
                  <a:txBody>
                    <a:bodyPr/>
                    <a:lstStyle/>
                    <a:p>
                      <a:r>
                        <a:rPr lang="en-GB" sz="1200" b="0">
                          <a:solidFill>
                            <a:srgbClr val="FBBC0D"/>
                          </a:solidFill>
                          <a:latin typeface="Abadi Extra Light" panose="020B0204020104020204" pitchFamily="34" charset="0"/>
                        </a:rPr>
                        <a:t>Characteristics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BBC0D"/>
                      </a:solidFill>
                      <a:prstDash val="solid"/>
                      <a:round/>
                      <a:headEnd type="none" w="med" len="med"/>
                      <a:tailEnd type="none" w="med" len="med"/>
                    </a:lnT>
                    <a:lnB w="12700" cap="flat" cmpd="sng" algn="ctr">
                      <a:solidFill>
                        <a:srgbClr val="FBBC0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spcAft>
                          <a:spcPts val="300"/>
                        </a:spcAft>
                        <a:buClr>
                          <a:srgbClr val="F8C001"/>
                        </a:buClr>
                        <a:buFont typeface="Arial" panose="020B0604020202020204" pitchFamily="34" charset="0"/>
                        <a:buChar char="•"/>
                      </a:pPr>
                      <a:r>
                        <a:rPr lang="en-US" sz="1200">
                          <a:solidFill>
                            <a:srgbClr val="5E5E5E"/>
                          </a:solidFill>
                          <a:latin typeface="Abadi Extra Light" panose="020B0204020104020204" pitchFamily="34" charset="0"/>
                        </a:rPr>
                        <a:t>Heavily weathered rock </a:t>
                      </a:r>
                    </a:p>
                    <a:p>
                      <a:pPr marL="171450" indent="-171450">
                        <a:spcAft>
                          <a:spcPts val="300"/>
                        </a:spcAft>
                        <a:buClr>
                          <a:srgbClr val="F8C001"/>
                        </a:buClr>
                        <a:buFont typeface="Arial" panose="020B0604020202020204" pitchFamily="34" charset="0"/>
                        <a:buChar char="•"/>
                      </a:pPr>
                      <a:r>
                        <a:rPr lang="en-US" sz="1200">
                          <a:solidFill>
                            <a:srgbClr val="5E5E5E"/>
                          </a:solidFill>
                          <a:latin typeface="Abadi Extra Light" panose="020B0204020104020204" pitchFamily="34" charset="0"/>
                        </a:rPr>
                        <a:t>Deep weathering profile</a:t>
                      </a:r>
                    </a:p>
                    <a:p>
                      <a:pPr marL="171450" indent="-171450">
                        <a:spcAft>
                          <a:spcPts val="300"/>
                        </a:spcAft>
                        <a:buClr>
                          <a:srgbClr val="F8C001"/>
                        </a:buClr>
                        <a:buFont typeface="Arial" panose="020B0604020202020204" pitchFamily="34" charset="0"/>
                        <a:buChar char="•"/>
                      </a:pPr>
                      <a:r>
                        <a:rPr lang="en-US" sz="1200">
                          <a:solidFill>
                            <a:srgbClr val="5E5E5E"/>
                          </a:solidFill>
                          <a:latin typeface="Abadi Extra Light" panose="020B0204020104020204" pitchFamily="34" charset="0"/>
                        </a:rPr>
                        <a:t>Mine life dominated by soft rock</a:t>
                      </a:r>
                    </a:p>
                    <a:p>
                      <a:pPr marL="171450" indent="-171450">
                        <a:spcAft>
                          <a:spcPts val="300"/>
                        </a:spcAft>
                        <a:buClr>
                          <a:srgbClr val="F8C001"/>
                        </a:buClr>
                        <a:buFont typeface="Arial" panose="020B0604020202020204" pitchFamily="34" charset="0"/>
                        <a:buChar char="•"/>
                      </a:pPr>
                      <a:r>
                        <a:rPr lang="en-US" sz="1200">
                          <a:solidFill>
                            <a:srgbClr val="5E5E5E"/>
                          </a:solidFill>
                          <a:latin typeface="Abadi Extra Light" panose="020B0204020104020204" pitchFamily="34" charset="0"/>
                        </a:rPr>
                        <a:t>Processing plant designed for mainly soft material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BBC0D"/>
                      </a:solidFill>
                      <a:prstDash val="solid"/>
                      <a:round/>
                      <a:headEnd type="none" w="med" len="med"/>
                      <a:tailEnd type="none" w="med" len="med"/>
                    </a:lnT>
                    <a:lnB w="12700" cap="flat" cmpd="sng" algn="ctr">
                      <a:solidFill>
                        <a:srgbClr val="FBBC0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1149347"/>
                  </a:ext>
                </a:extLst>
              </a:tr>
              <a:tr h="370840">
                <a:tc>
                  <a:txBody>
                    <a:bodyPr/>
                    <a:lstStyle/>
                    <a:p>
                      <a:r>
                        <a:rPr lang="en-GB" sz="1200" b="0">
                          <a:solidFill>
                            <a:srgbClr val="FBBC0D"/>
                          </a:solidFill>
                          <a:latin typeface="Abadi Extra Light" panose="020B0204020104020204" pitchFamily="34" charset="0"/>
                        </a:rPr>
                        <a:t>Lower Unit Costs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BBC0D"/>
                      </a:solidFill>
                      <a:prstDash val="solid"/>
                      <a:round/>
                      <a:headEnd type="none" w="med" len="med"/>
                      <a:tailEnd type="none" w="med" len="med"/>
                    </a:lnT>
                    <a:lnB w="12700" cap="flat" cmpd="sng" algn="ctr">
                      <a:solidFill>
                        <a:srgbClr val="FBBC0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spcAft>
                          <a:spcPts val="300"/>
                        </a:spcAft>
                        <a:buClr>
                          <a:srgbClr val="F8C001"/>
                        </a:buClr>
                        <a:buFont typeface="Arial" panose="020B0604020202020204" pitchFamily="34" charset="0"/>
                        <a:buChar char="•"/>
                      </a:pPr>
                      <a:r>
                        <a:rPr lang="en-US" sz="1200">
                          <a:solidFill>
                            <a:srgbClr val="5E5E5E"/>
                          </a:solidFill>
                          <a:latin typeface="Abadi Extra Light" panose="020B0204020104020204" pitchFamily="34" charset="0"/>
                        </a:rPr>
                        <a:t>Mining cost lower – no drill &amp; blast</a:t>
                      </a:r>
                    </a:p>
                    <a:p>
                      <a:pPr marL="171450" indent="-171450">
                        <a:spcAft>
                          <a:spcPts val="300"/>
                        </a:spcAft>
                        <a:buClr>
                          <a:srgbClr val="F8C001"/>
                        </a:buClr>
                        <a:buFont typeface="Arial" panose="020B0604020202020204" pitchFamily="34" charset="0"/>
                        <a:buChar char="•"/>
                      </a:pPr>
                      <a:r>
                        <a:rPr lang="en-US" sz="1200">
                          <a:solidFill>
                            <a:srgbClr val="5E5E5E"/>
                          </a:solidFill>
                          <a:latin typeface="Abadi Extra Light" panose="020B0204020104020204" pitchFamily="34" charset="0"/>
                        </a:rPr>
                        <a:t>Processing cost lower – limited crushing</a:t>
                      </a:r>
                    </a:p>
                    <a:p>
                      <a:pPr marL="171450" indent="-171450">
                        <a:spcAft>
                          <a:spcPts val="300"/>
                        </a:spcAft>
                        <a:buClr>
                          <a:srgbClr val="F8C001"/>
                        </a:buClr>
                        <a:buFont typeface="Arial" panose="020B0604020202020204" pitchFamily="34" charset="0"/>
                        <a:buChar char="•"/>
                      </a:pPr>
                      <a:r>
                        <a:rPr lang="en-US" sz="1200">
                          <a:solidFill>
                            <a:srgbClr val="5E5E5E"/>
                          </a:solidFill>
                          <a:latin typeface="Abadi Extra Light" panose="020B0204020104020204" pitchFamily="34" charset="0"/>
                        </a:rPr>
                        <a:t>Capex &amp; maintenance lower than fresh rock mines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BBC0D"/>
                      </a:solidFill>
                      <a:prstDash val="solid"/>
                      <a:round/>
                      <a:headEnd type="none" w="med" len="med"/>
                      <a:tailEnd type="none" w="med" len="med"/>
                    </a:lnT>
                    <a:lnB w="12700" cap="flat" cmpd="sng" algn="ctr">
                      <a:solidFill>
                        <a:srgbClr val="FBBC0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5480214"/>
                  </a:ext>
                </a:extLst>
              </a:tr>
              <a:tr h="370840">
                <a:tc>
                  <a:txBody>
                    <a:bodyPr/>
                    <a:lstStyle/>
                    <a:p>
                      <a:r>
                        <a:rPr lang="en-GB" sz="1200" b="0">
                          <a:solidFill>
                            <a:srgbClr val="FBBC0D"/>
                          </a:solidFill>
                          <a:latin typeface="Abadi Extra Light" panose="020B0204020104020204" pitchFamily="34" charset="0"/>
                        </a:rPr>
                        <a:t>Comparator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BBC0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rtl="0" eaLnBrk="1" fontAlgn="auto" latinLnBrk="0" hangingPunct="1">
                        <a:lnSpc>
                          <a:spcPct val="100000"/>
                        </a:lnSpc>
                        <a:spcBef>
                          <a:spcPts val="0"/>
                        </a:spcBef>
                        <a:spcAft>
                          <a:spcPts val="0"/>
                        </a:spcAft>
                        <a:buClr>
                          <a:srgbClr val="FBBC0D"/>
                        </a:buClr>
                        <a:buSzTx/>
                        <a:buFont typeface="Arial" panose="020B0604020202020204" pitchFamily="34" charset="0"/>
                        <a:buChar char="•"/>
                      </a:pPr>
                      <a:r>
                        <a:rPr lang="en-US" sz="1200">
                          <a:solidFill>
                            <a:srgbClr val="5E5E5E"/>
                          </a:solidFill>
                          <a:latin typeface="Abadi Extra Light"/>
                        </a:rPr>
                        <a:t>Robex </a:t>
                      </a:r>
                      <a:r>
                        <a:rPr lang="en-US" sz="1200">
                          <a:solidFill>
                            <a:srgbClr val="5E5E5E"/>
                          </a:solidFill>
                          <a:latin typeface="Abadi Extra Light" panose="020B0204020104020204" pitchFamily="34" charset="0"/>
                        </a:rPr>
                        <a:t>(TSX.V – RBX; Nampala) </a:t>
                      </a:r>
                      <a:r>
                        <a:rPr lang="en-US" sz="1200">
                          <a:solidFill>
                            <a:srgbClr val="5E5E5E"/>
                          </a:solidFill>
                          <a:latin typeface="Abadi Extra Light"/>
                        </a:rPr>
                        <a:t>is a technical comparator to Sanankoro from an ore &amp; metallurgy perspective - below is a 3-year snapshot of its performance: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BBC0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0028649"/>
                  </a:ext>
                </a:extLst>
              </a:tr>
            </a:tbl>
          </a:graphicData>
        </a:graphic>
      </p:graphicFrame>
      <p:graphicFrame>
        <p:nvGraphicFramePr>
          <p:cNvPr id="45" name="Table 44">
            <a:extLst>
              <a:ext uri="{FF2B5EF4-FFF2-40B4-BE49-F238E27FC236}">
                <a16:creationId xmlns:a16="http://schemas.microsoft.com/office/drawing/2014/main" id="{99166847-C3B4-FF58-7E16-00038E171475}"/>
              </a:ext>
            </a:extLst>
          </p:cNvPr>
          <p:cNvGraphicFramePr>
            <a:graphicFrameLocks noGrp="1"/>
          </p:cNvGraphicFramePr>
          <p:nvPr>
            <p:extLst>
              <p:ext uri="{D42A27DB-BD31-4B8C-83A1-F6EECF244321}">
                <p14:modId xmlns:p14="http://schemas.microsoft.com/office/powerpoint/2010/main" val="351141357"/>
              </p:ext>
            </p:extLst>
          </p:nvPr>
        </p:nvGraphicFramePr>
        <p:xfrm>
          <a:off x="834410" y="4884890"/>
          <a:ext cx="5450583" cy="1463040"/>
        </p:xfrm>
        <a:graphic>
          <a:graphicData uri="http://schemas.openxmlformats.org/drawingml/2006/table">
            <a:tbl>
              <a:tblPr/>
              <a:tblGrid>
                <a:gridCol w="2719539">
                  <a:extLst>
                    <a:ext uri="{9D8B030D-6E8A-4147-A177-3AD203B41FA5}">
                      <a16:colId xmlns:a16="http://schemas.microsoft.com/office/drawing/2014/main" val="2683066172"/>
                    </a:ext>
                  </a:extLst>
                </a:gridCol>
                <a:gridCol w="910348">
                  <a:extLst>
                    <a:ext uri="{9D8B030D-6E8A-4147-A177-3AD203B41FA5}">
                      <a16:colId xmlns:a16="http://schemas.microsoft.com/office/drawing/2014/main" val="2648743995"/>
                    </a:ext>
                  </a:extLst>
                </a:gridCol>
                <a:gridCol w="910348">
                  <a:extLst>
                    <a:ext uri="{9D8B030D-6E8A-4147-A177-3AD203B41FA5}">
                      <a16:colId xmlns:a16="http://schemas.microsoft.com/office/drawing/2014/main" val="2826931158"/>
                    </a:ext>
                  </a:extLst>
                </a:gridCol>
                <a:gridCol w="910348">
                  <a:extLst>
                    <a:ext uri="{9D8B030D-6E8A-4147-A177-3AD203B41FA5}">
                      <a16:colId xmlns:a16="http://schemas.microsoft.com/office/drawing/2014/main" val="2183787187"/>
                    </a:ext>
                  </a:extLst>
                </a:gridCol>
              </a:tblGrid>
              <a:tr h="173178">
                <a:tc>
                  <a:txBody>
                    <a:bodyPr/>
                    <a:lstStyle/>
                    <a:p>
                      <a:pPr algn="l"/>
                      <a:endParaRPr lang="en-GB" sz="1000">
                        <a:solidFill>
                          <a:schemeClr val="tx1"/>
                        </a:solidFill>
                        <a:latin typeface="Abadi Extra Ligh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rgbClr val="F8C033"/>
                    </a:solidFill>
                  </a:tcPr>
                </a:tc>
                <a:tc>
                  <a:txBody>
                    <a:bodyPr/>
                    <a:lstStyle/>
                    <a:p>
                      <a:pPr lvl="0" algn="ctr">
                        <a:buNone/>
                      </a:pPr>
                      <a:r>
                        <a:rPr lang="en-GB" sz="1000">
                          <a:solidFill>
                            <a:schemeClr val="tx1"/>
                          </a:solidFill>
                          <a:latin typeface="Abadi Extra Light" panose="020B0204020104020204" pitchFamily="34" charset="0"/>
                        </a:rPr>
                        <a:t>FY20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rgbClr val="F8C033"/>
                    </a:solidFill>
                  </a:tcPr>
                </a:tc>
                <a:tc>
                  <a:txBody>
                    <a:bodyPr/>
                    <a:lstStyle/>
                    <a:p>
                      <a:pPr lvl="0" algn="ctr">
                        <a:buNone/>
                      </a:pPr>
                      <a:r>
                        <a:rPr lang="en-GB" sz="1000">
                          <a:solidFill>
                            <a:schemeClr val="tx1"/>
                          </a:solidFill>
                          <a:latin typeface="Abadi Extra Light" panose="020B0204020104020204" pitchFamily="34" charset="0"/>
                        </a:rPr>
                        <a:t>FY21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099">
                      <a:solidFill>
                        <a:schemeClr val="bg1"/>
                      </a:solidFill>
                    </a:lnT>
                    <a:lnB w="0">
                      <a:noFill/>
                    </a:lnB>
                    <a:solidFill>
                      <a:srgbClr val="F8C033"/>
                    </a:solidFill>
                  </a:tcPr>
                </a:tc>
                <a:tc>
                  <a:txBody>
                    <a:bodyPr/>
                    <a:lstStyle/>
                    <a:p>
                      <a:pPr lvl="0" algn="ctr">
                        <a:buNone/>
                      </a:pPr>
                      <a:r>
                        <a:rPr lang="en-GB" sz="1000">
                          <a:solidFill>
                            <a:schemeClr val="tx1"/>
                          </a:solidFill>
                          <a:latin typeface="Abadi Extra Light" panose="020B0204020104020204" pitchFamily="34" charset="0"/>
                        </a:rPr>
                        <a:t>FY22</a:t>
                      </a:r>
                    </a:p>
                  </a:txBody>
                  <a:tcPr anchor="ctr">
                    <a:lnL w="38100" cap="flat" cmpd="sng" algn="ctr">
                      <a:solidFill>
                        <a:schemeClr val="bg1"/>
                      </a:solidFill>
                      <a:prstDash val="solid"/>
                      <a:round/>
                      <a:headEnd type="none" w="med" len="med"/>
                      <a:tailEnd type="none" w="med" len="med"/>
                    </a:lnL>
                    <a:lnR w="38099">
                      <a:solidFill>
                        <a:schemeClr val="bg1"/>
                      </a:solidFill>
                    </a:lnR>
                    <a:lnT w="38099">
                      <a:solidFill>
                        <a:schemeClr val="bg1"/>
                      </a:solidFill>
                    </a:lnT>
                    <a:lnB w="0">
                      <a:noFill/>
                    </a:lnB>
                    <a:solidFill>
                      <a:srgbClr val="F8C033"/>
                    </a:solidFill>
                  </a:tcPr>
                </a:tc>
                <a:extLst>
                  <a:ext uri="{0D108BD9-81ED-4DB2-BD59-A6C34878D82A}">
                    <a16:rowId xmlns:a16="http://schemas.microsoft.com/office/drawing/2014/main" val="1161597373"/>
                  </a:ext>
                </a:extLst>
              </a:tr>
              <a:tr h="173178">
                <a:tc>
                  <a:txBody>
                    <a:bodyPr/>
                    <a:lstStyle/>
                    <a:p>
                      <a:r>
                        <a:rPr lang="en-GB" sz="1000">
                          <a:solidFill>
                            <a:schemeClr val="tx1"/>
                          </a:solidFill>
                          <a:latin typeface="Abadi Extra Light" panose="020B0204020104020204" pitchFamily="34" charset="0"/>
                        </a:rPr>
                        <a:t>Gold production </a:t>
                      </a:r>
                    </a:p>
                  </a:txBody>
                  <a:tcPr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lvl="0" algn="ctr">
                        <a:buNone/>
                      </a:pPr>
                      <a:r>
                        <a:rPr lang="en-GB" sz="1000">
                          <a:solidFill>
                            <a:schemeClr val="tx1"/>
                          </a:solidFill>
                          <a:latin typeface="Abadi Extra Light" panose="020B0204020104020204" pitchFamily="34" charset="0"/>
                        </a:rPr>
                        <a:t>50,3koz</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lvl="0" algn="ctr">
                        <a:buNone/>
                      </a:pPr>
                      <a:r>
                        <a:rPr lang="en-GB" sz="1000">
                          <a:solidFill>
                            <a:schemeClr val="tx1"/>
                          </a:solidFill>
                          <a:latin typeface="Abadi Extra Light" panose="020B0204020104020204" pitchFamily="34" charset="0"/>
                        </a:rPr>
                        <a:t>46,6koz</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0">
                      <a:noFill/>
                    </a:lnT>
                    <a:lnB w="0">
                      <a:noFill/>
                    </a:lnB>
                    <a:lnTlToBr w="0">
                      <a:noFill/>
                    </a:lnTlToBr>
                    <a:lnBlToTr w="0">
                      <a:noFill/>
                    </a:lnBlToTr>
                    <a:solidFill>
                      <a:srgbClr val="FAFAFA"/>
                    </a:solidFill>
                  </a:tcPr>
                </a:tc>
                <a:tc>
                  <a:txBody>
                    <a:bodyPr/>
                    <a:lstStyle/>
                    <a:p>
                      <a:pPr lvl="0" algn="ctr">
                        <a:buNone/>
                      </a:pPr>
                      <a:r>
                        <a:rPr lang="en-GB" sz="1000">
                          <a:solidFill>
                            <a:schemeClr val="tx1"/>
                          </a:solidFill>
                          <a:latin typeface="Abadi Extra Light" panose="020B0204020104020204" pitchFamily="34" charset="0"/>
                        </a:rPr>
                        <a:t>46.7koz</a:t>
                      </a:r>
                    </a:p>
                  </a:txBody>
                  <a:tcPr anchor="ctr">
                    <a:lnL w="38100" cap="flat" cmpd="sng" algn="ctr">
                      <a:solidFill>
                        <a:schemeClr val="bg1"/>
                      </a:solidFill>
                      <a:prstDash val="solid"/>
                      <a:round/>
                      <a:headEnd type="none" w="med" len="med"/>
                      <a:tailEnd type="none" w="med" len="med"/>
                    </a:lnL>
                    <a:lnR w="0">
                      <a:noFill/>
                    </a:lnR>
                    <a:lnT w="0">
                      <a:noFill/>
                    </a:lnT>
                    <a:lnB w="0">
                      <a:noFill/>
                    </a:lnB>
                    <a:lnTlToBr w="0">
                      <a:noFill/>
                    </a:lnTlToBr>
                    <a:lnBlToTr w="0">
                      <a:noFill/>
                    </a:lnBlToTr>
                    <a:solidFill>
                      <a:srgbClr val="FAFAFA"/>
                    </a:solidFill>
                  </a:tcPr>
                </a:tc>
                <a:extLst>
                  <a:ext uri="{0D108BD9-81ED-4DB2-BD59-A6C34878D82A}">
                    <a16:rowId xmlns:a16="http://schemas.microsoft.com/office/drawing/2014/main" val="2979068895"/>
                  </a:ext>
                </a:extLst>
              </a:tr>
              <a:tr h="173178">
                <a:tc>
                  <a:txBody>
                    <a:bodyPr/>
                    <a:lstStyle/>
                    <a:p>
                      <a:pPr marL="0" marR="0" lvl="0" indent="0" algn="l" rtl="0" eaLnBrk="1" fontAlgn="auto" latinLnBrk="0" hangingPunct="1">
                        <a:lnSpc>
                          <a:spcPct val="100000"/>
                        </a:lnSpc>
                        <a:spcBef>
                          <a:spcPts val="0"/>
                        </a:spcBef>
                        <a:spcAft>
                          <a:spcPts val="0"/>
                        </a:spcAft>
                        <a:buClrTx/>
                        <a:buSzTx/>
                        <a:buFontTx/>
                        <a:buNone/>
                      </a:pPr>
                      <a:r>
                        <a:rPr lang="en-GB" sz="1000">
                          <a:solidFill>
                            <a:schemeClr val="tx1"/>
                          </a:solidFill>
                          <a:latin typeface="Abadi Extra Light"/>
                        </a:rPr>
                        <a:t>Grade (g/t Au)</a:t>
                      </a:r>
                    </a:p>
                  </a:txBody>
                  <a:tcPr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marL="0" lvl="0" indent="0" algn="ctr" defTabSz="914400">
                        <a:lnSpc>
                          <a:spcPct val="100000"/>
                        </a:lnSpc>
                        <a:spcBef>
                          <a:spcPts val="0"/>
                        </a:spcBef>
                        <a:spcAft>
                          <a:spcPts val="0"/>
                        </a:spcAft>
                        <a:buNone/>
                        <a:tabLst/>
                        <a:defRPr/>
                      </a:pPr>
                      <a:r>
                        <a:rPr lang="en-GB" sz="1000">
                          <a:solidFill>
                            <a:schemeClr val="tx1"/>
                          </a:solidFill>
                          <a:latin typeface="Abadi Extra Light" panose="020B0204020104020204" pitchFamily="34" charset="0"/>
                        </a:rPr>
                        <a:t>0.93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marL="0" lvl="0" indent="0" algn="ctr" defTabSz="914400">
                        <a:lnSpc>
                          <a:spcPct val="100000"/>
                        </a:lnSpc>
                        <a:spcBef>
                          <a:spcPts val="0"/>
                        </a:spcBef>
                        <a:spcAft>
                          <a:spcPts val="0"/>
                        </a:spcAft>
                        <a:buNone/>
                        <a:tabLst/>
                        <a:defRPr/>
                      </a:pPr>
                      <a:r>
                        <a:rPr lang="en-GB" sz="1000">
                          <a:solidFill>
                            <a:schemeClr val="tx1"/>
                          </a:solidFill>
                          <a:latin typeface="Abadi Extra Light" panose="020B0204020104020204" pitchFamily="34" charset="0"/>
                        </a:rPr>
                        <a:t>0.81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0">
                      <a:noFill/>
                    </a:lnT>
                    <a:lnB w="0">
                      <a:noFill/>
                    </a:lnB>
                    <a:lnTlToBr w="0">
                      <a:noFill/>
                    </a:lnTlToBr>
                    <a:lnBlToTr w="0">
                      <a:noFill/>
                    </a:lnBlToTr>
                    <a:solidFill>
                      <a:srgbClr val="F0F0F0"/>
                    </a:solidFill>
                  </a:tcPr>
                </a:tc>
                <a:tc>
                  <a:txBody>
                    <a:bodyPr/>
                    <a:lstStyle/>
                    <a:p>
                      <a:pPr marL="0" lvl="0" indent="0" algn="ctr" defTabSz="914400">
                        <a:lnSpc>
                          <a:spcPct val="100000"/>
                        </a:lnSpc>
                        <a:spcBef>
                          <a:spcPts val="0"/>
                        </a:spcBef>
                        <a:spcAft>
                          <a:spcPts val="0"/>
                        </a:spcAft>
                        <a:buNone/>
                        <a:tabLst/>
                        <a:defRPr/>
                      </a:pPr>
                      <a:r>
                        <a:rPr lang="en-GB" sz="1000">
                          <a:solidFill>
                            <a:schemeClr val="tx1"/>
                          </a:solidFill>
                          <a:latin typeface="Abadi Extra Light" panose="020B0204020104020204" pitchFamily="34" charset="0"/>
                        </a:rPr>
                        <a:t>0.82</a:t>
                      </a:r>
                    </a:p>
                  </a:txBody>
                  <a:tcPr anchor="ctr">
                    <a:lnL w="38100" cap="flat" cmpd="sng" algn="ctr">
                      <a:solidFill>
                        <a:schemeClr val="bg1"/>
                      </a:solidFill>
                      <a:prstDash val="solid"/>
                      <a:round/>
                      <a:headEnd type="none" w="med" len="med"/>
                      <a:tailEnd type="none" w="med" len="med"/>
                    </a:lnL>
                    <a:lnR w="0">
                      <a:noFill/>
                    </a:lnR>
                    <a:lnT w="0">
                      <a:noFill/>
                    </a:lnT>
                    <a:lnB w="0">
                      <a:noFill/>
                    </a:lnB>
                    <a:lnTlToBr w="0">
                      <a:noFill/>
                    </a:lnTlToBr>
                    <a:lnBlToTr w="0">
                      <a:noFill/>
                    </a:lnBlToTr>
                    <a:solidFill>
                      <a:srgbClr val="F0F0F0"/>
                    </a:solidFill>
                  </a:tcPr>
                </a:tc>
                <a:extLst>
                  <a:ext uri="{0D108BD9-81ED-4DB2-BD59-A6C34878D82A}">
                    <a16:rowId xmlns:a16="http://schemas.microsoft.com/office/drawing/2014/main" val="3289137934"/>
                  </a:ext>
                </a:extLst>
              </a:tr>
              <a:tr h="173178">
                <a:tc>
                  <a:txBody>
                    <a:bodyPr/>
                    <a:lstStyle/>
                    <a:p>
                      <a:r>
                        <a:rPr lang="en-GB" sz="1000">
                          <a:solidFill>
                            <a:schemeClr val="tx1"/>
                          </a:solidFill>
                          <a:latin typeface="Abadi Extra Light"/>
                        </a:rPr>
                        <a:t>Recovery</a:t>
                      </a:r>
                    </a:p>
                  </a:txBody>
                  <a:tcPr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lvl="0" algn="ctr">
                        <a:buNone/>
                      </a:pPr>
                      <a:r>
                        <a:rPr lang="en-GB" sz="1000">
                          <a:solidFill>
                            <a:schemeClr val="tx1"/>
                          </a:solidFill>
                          <a:latin typeface="Abadi Extra Light" panose="020B0204020104020204" pitchFamily="34" charset="0"/>
                        </a:rPr>
                        <a:t>89.1%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lvl="0" algn="ctr">
                        <a:buNone/>
                      </a:pPr>
                      <a:r>
                        <a:rPr lang="en-GB" sz="1000">
                          <a:solidFill>
                            <a:schemeClr val="tx1"/>
                          </a:solidFill>
                          <a:latin typeface="Abadi Extra Light" panose="020B0204020104020204" pitchFamily="34" charset="0"/>
                        </a:rPr>
                        <a:t>91.4%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0">
                      <a:noFill/>
                    </a:lnT>
                    <a:lnB w="0">
                      <a:noFill/>
                    </a:lnB>
                    <a:lnTlToBr w="0">
                      <a:noFill/>
                    </a:lnTlToBr>
                    <a:lnBlToTr w="0">
                      <a:noFill/>
                    </a:lnBlToTr>
                    <a:solidFill>
                      <a:srgbClr val="FAFAFA"/>
                    </a:solidFill>
                  </a:tcPr>
                </a:tc>
                <a:tc>
                  <a:txBody>
                    <a:bodyPr/>
                    <a:lstStyle/>
                    <a:p>
                      <a:pPr lvl="0" algn="ctr">
                        <a:buNone/>
                      </a:pPr>
                      <a:r>
                        <a:rPr lang="en-GB" sz="1000">
                          <a:solidFill>
                            <a:schemeClr val="tx1"/>
                          </a:solidFill>
                          <a:latin typeface="Abadi Extra Light" panose="020B0204020104020204" pitchFamily="34" charset="0"/>
                        </a:rPr>
                        <a:t>83.3%</a:t>
                      </a:r>
                    </a:p>
                  </a:txBody>
                  <a:tcPr anchor="ctr">
                    <a:lnL w="38100" cap="flat" cmpd="sng" algn="ctr">
                      <a:solidFill>
                        <a:schemeClr val="bg1"/>
                      </a:solidFill>
                      <a:prstDash val="solid"/>
                      <a:round/>
                      <a:headEnd type="none" w="med" len="med"/>
                      <a:tailEnd type="none" w="med" len="med"/>
                    </a:lnL>
                    <a:lnR w="0">
                      <a:noFill/>
                    </a:lnR>
                    <a:lnT w="0">
                      <a:noFill/>
                    </a:lnT>
                    <a:lnB w="0">
                      <a:noFill/>
                    </a:lnB>
                    <a:lnTlToBr w="0">
                      <a:noFill/>
                    </a:lnTlToBr>
                    <a:lnBlToTr w="0">
                      <a:noFill/>
                    </a:lnBlToTr>
                    <a:solidFill>
                      <a:srgbClr val="FAFAFA"/>
                    </a:solidFill>
                  </a:tcPr>
                </a:tc>
                <a:extLst>
                  <a:ext uri="{0D108BD9-81ED-4DB2-BD59-A6C34878D82A}">
                    <a16:rowId xmlns:a16="http://schemas.microsoft.com/office/drawing/2014/main" val="2082535418"/>
                  </a:ext>
                </a:extLst>
              </a:tr>
              <a:tr h="173178">
                <a:tc>
                  <a:txBody>
                    <a:bodyPr/>
                    <a:lstStyle/>
                    <a:p>
                      <a:r>
                        <a:rPr lang="en-GB" sz="1000">
                          <a:solidFill>
                            <a:schemeClr val="tx1"/>
                          </a:solidFill>
                          <a:latin typeface="Abadi Extra Light"/>
                        </a:rPr>
                        <a:t>AISC (US$ per ounce sold)*</a:t>
                      </a:r>
                    </a:p>
                  </a:txBody>
                  <a:tcPr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lvl="0" algn="ctr">
                        <a:buNone/>
                      </a:pPr>
                      <a:r>
                        <a:rPr lang="en-GB" sz="1000">
                          <a:solidFill>
                            <a:schemeClr val="tx1"/>
                          </a:solidFill>
                          <a:latin typeface="Abadi Extra Light" panose="020B0204020104020204" pitchFamily="34" charset="0"/>
                        </a:rPr>
                        <a:t>950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lvl="0" algn="ctr">
                        <a:buNone/>
                      </a:pPr>
                      <a:r>
                        <a:rPr lang="en-GB" sz="1000">
                          <a:solidFill>
                            <a:schemeClr val="tx1"/>
                          </a:solidFill>
                          <a:latin typeface="Abadi Extra Light" panose="020B0204020104020204" pitchFamily="34" charset="0"/>
                        </a:rPr>
                        <a:t>1,501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0">
                      <a:noFill/>
                    </a:lnT>
                    <a:lnB w="0">
                      <a:noFill/>
                    </a:lnB>
                    <a:lnTlToBr w="0">
                      <a:noFill/>
                    </a:lnTlToBr>
                    <a:lnBlToTr w="0">
                      <a:noFill/>
                    </a:lnBlToTr>
                    <a:solidFill>
                      <a:srgbClr val="F0F0F0"/>
                    </a:solidFill>
                  </a:tcPr>
                </a:tc>
                <a:tc>
                  <a:txBody>
                    <a:bodyPr/>
                    <a:lstStyle/>
                    <a:p>
                      <a:pPr lvl="0" algn="ctr">
                        <a:buNone/>
                      </a:pPr>
                      <a:r>
                        <a:rPr lang="en-GB" sz="1000">
                          <a:solidFill>
                            <a:schemeClr val="tx1"/>
                          </a:solidFill>
                          <a:latin typeface="Abadi Extra Light" panose="020B0204020104020204" pitchFamily="34" charset="0"/>
                        </a:rPr>
                        <a:t>1,457</a:t>
                      </a:r>
                    </a:p>
                  </a:txBody>
                  <a:tcPr anchor="ctr">
                    <a:lnL w="38100" cap="flat" cmpd="sng" algn="ctr">
                      <a:solidFill>
                        <a:schemeClr val="bg1"/>
                      </a:solidFill>
                      <a:prstDash val="solid"/>
                      <a:round/>
                      <a:headEnd type="none" w="med" len="med"/>
                      <a:tailEnd type="none" w="med" len="med"/>
                    </a:lnL>
                    <a:lnR w="0">
                      <a:noFill/>
                    </a:lnR>
                    <a:lnT w="0">
                      <a:noFill/>
                    </a:lnT>
                    <a:lnB w="0">
                      <a:noFill/>
                    </a:lnB>
                    <a:lnTlToBr w="0">
                      <a:noFill/>
                    </a:lnTlToBr>
                    <a:lnBlToTr w="0">
                      <a:noFill/>
                    </a:lnBlToTr>
                    <a:solidFill>
                      <a:srgbClr val="F0F0F0"/>
                    </a:solidFill>
                  </a:tcPr>
                </a:tc>
                <a:extLst>
                  <a:ext uri="{0D108BD9-81ED-4DB2-BD59-A6C34878D82A}">
                    <a16:rowId xmlns:a16="http://schemas.microsoft.com/office/drawing/2014/main" val="710398952"/>
                  </a:ext>
                </a:extLst>
              </a:tr>
              <a:tr h="173178">
                <a:tc>
                  <a:txBody>
                    <a:bodyPr/>
                    <a:lstStyle/>
                    <a:p>
                      <a:r>
                        <a:rPr lang="en-GB" sz="1000">
                          <a:solidFill>
                            <a:schemeClr val="tx1"/>
                          </a:solidFill>
                          <a:latin typeface="Abadi Extra Light"/>
                        </a:rPr>
                        <a:t>Average m cap (£)**</a:t>
                      </a:r>
                      <a:endParaRPr lang="en-GB" sz="1000">
                        <a:solidFill>
                          <a:schemeClr val="tx1"/>
                        </a:solidFill>
                        <a:latin typeface="Abadi Extra Light" panose="020B0204020104020204" pitchFamily="34" charset="0"/>
                      </a:endParaRPr>
                    </a:p>
                  </a:txBody>
                  <a:tcPr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lvl="0" algn="ctr">
                        <a:buNone/>
                      </a:pPr>
                      <a:r>
                        <a:rPr lang="en-GB" sz="1000">
                          <a:solidFill>
                            <a:schemeClr val="tx1"/>
                          </a:solidFill>
                          <a:latin typeface="Abadi Extra Light"/>
                        </a:rPr>
                        <a:t>113.0</a:t>
                      </a:r>
                      <a:endParaRPr lang="en-GB" sz="1000">
                        <a:solidFill>
                          <a:schemeClr val="tx1"/>
                        </a:solidFill>
                        <a:latin typeface="Abadi Extra Light" panose="020B0204020104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lvl="0" algn="ctr">
                        <a:buNone/>
                      </a:pPr>
                      <a:r>
                        <a:rPr lang="en-GB" sz="1000">
                          <a:solidFill>
                            <a:schemeClr val="tx1"/>
                          </a:solidFill>
                          <a:latin typeface="Abadi Extra Light"/>
                        </a:rPr>
                        <a:t>144.7</a:t>
                      </a:r>
                      <a:endParaRPr lang="en-GB" sz="1000">
                        <a:solidFill>
                          <a:schemeClr val="tx1"/>
                        </a:solidFill>
                        <a:latin typeface="Abadi Extra Light" panose="020B0204020104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0">
                      <a:noFill/>
                    </a:lnT>
                    <a:lnB w="0">
                      <a:noFill/>
                    </a:lnB>
                    <a:lnTlToBr w="0">
                      <a:noFill/>
                    </a:lnTlToBr>
                    <a:lnBlToTr w="0">
                      <a:noFill/>
                    </a:lnBlToTr>
                    <a:solidFill>
                      <a:srgbClr val="FAFAFA"/>
                    </a:solidFill>
                  </a:tcPr>
                </a:tc>
                <a:tc>
                  <a:txBody>
                    <a:bodyPr/>
                    <a:lstStyle/>
                    <a:p>
                      <a:pPr lvl="0" algn="ctr">
                        <a:buNone/>
                      </a:pPr>
                      <a:r>
                        <a:rPr lang="en-GB" sz="1000">
                          <a:solidFill>
                            <a:schemeClr val="tx1"/>
                          </a:solidFill>
                          <a:latin typeface="Abadi Extra Light"/>
                        </a:rPr>
                        <a:t>130.2</a:t>
                      </a:r>
                    </a:p>
                  </a:txBody>
                  <a:tcPr anchor="ctr">
                    <a:lnL w="38100" cap="flat" cmpd="sng" algn="ctr">
                      <a:solidFill>
                        <a:schemeClr val="bg1"/>
                      </a:solidFill>
                      <a:prstDash val="solid"/>
                      <a:round/>
                      <a:headEnd type="none" w="med" len="med"/>
                      <a:tailEnd type="none" w="med" len="med"/>
                    </a:lnL>
                    <a:lnR w="0">
                      <a:noFill/>
                    </a:lnR>
                    <a:lnT w="0">
                      <a:noFill/>
                    </a:lnT>
                    <a:lnB w="0">
                      <a:noFill/>
                    </a:lnB>
                    <a:lnTlToBr w="0">
                      <a:noFill/>
                    </a:lnTlToBr>
                    <a:lnBlToTr w="0">
                      <a:noFill/>
                    </a:lnBlToTr>
                    <a:solidFill>
                      <a:srgbClr val="FAFAFA"/>
                    </a:solidFill>
                  </a:tcPr>
                </a:tc>
                <a:extLst>
                  <a:ext uri="{0D108BD9-81ED-4DB2-BD59-A6C34878D82A}">
                    <a16:rowId xmlns:a16="http://schemas.microsoft.com/office/drawing/2014/main" val="2659480285"/>
                  </a:ext>
                </a:extLst>
              </a:tr>
            </a:tbl>
          </a:graphicData>
        </a:graphic>
      </p:graphicFrame>
      <p:sp>
        <p:nvSpPr>
          <p:cNvPr id="6" name="TextBox 5">
            <a:extLst>
              <a:ext uri="{FF2B5EF4-FFF2-40B4-BE49-F238E27FC236}">
                <a16:creationId xmlns:a16="http://schemas.microsoft.com/office/drawing/2014/main" id="{4A6EBB4A-67D2-C2DB-79EF-FB5F5B680E87}"/>
              </a:ext>
            </a:extLst>
          </p:cNvPr>
          <p:cNvSpPr txBox="1"/>
          <p:nvPr/>
        </p:nvSpPr>
        <p:spPr>
          <a:xfrm>
            <a:off x="4882551" y="649640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solidFill>
                  <a:schemeClr val="tx1">
                    <a:lumMod val="50000"/>
                    <a:lumOff val="50000"/>
                  </a:schemeClr>
                </a:solidFill>
                <a:latin typeface="Abadi Extra Light"/>
              </a:rPr>
              <a:t>* Currency converted at an exchange rate of CAD1:USD0.74 </a:t>
            </a:r>
          </a:p>
          <a:p>
            <a:r>
              <a:rPr lang="en-US" sz="700">
                <a:solidFill>
                  <a:schemeClr val="tx1">
                    <a:lumMod val="50000"/>
                    <a:lumOff val="50000"/>
                  </a:schemeClr>
                </a:solidFill>
                <a:latin typeface="Abadi Extra Light"/>
              </a:rPr>
              <a:t>** Currency converted from CAD using historical FX daily FX rates</a:t>
            </a:r>
          </a:p>
        </p:txBody>
      </p:sp>
    </p:spTree>
    <p:extLst>
      <p:ext uri="{BB962C8B-B14F-4D97-AF65-F5344CB8AC3E}">
        <p14:creationId xmlns:p14="http://schemas.microsoft.com/office/powerpoint/2010/main" val="2598426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436B2E6-C701-01F6-1312-95759AD959FF}"/>
              </a:ext>
            </a:extLst>
          </p:cNvPr>
          <p:cNvSpPr>
            <a:spLocks noGrp="1"/>
          </p:cNvSpPr>
          <p:nvPr>
            <p:ph type="title"/>
          </p:nvPr>
        </p:nvSpPr>
        <p:spPr/>
        <p:txBody>
          <a:bodyPr/>
          <a:lstStyle/>
          <a:p>
            <a:r>
              <a:rPr lang="en-GB"/>
              <a:t>OXIDE ORE</a:t>
            </a:r>
          </a:p>
        </p:txBody>
      </p:sp>
      <p:sp>
        <p:nvSpPr>
          <p:cNvPr id="4" name="Footer Placeholder 3">
            <a:extLst>
              <a:ext uri="{FF2B5EF4-FFF2-40B4-BE49-F238E27FC236}">
                <a16:creationId xmlns:a16="http://schemas.microsoft.com/office/drawing/2014/main" id="{F0A51497-EF3C-F7F2-B81E-53D6FC65923A}"/>
              </a:ext>
            </a:extLst>
          </p:cNvPr>
          <p:cNvSpPr>
            <a:spLocks noGrp="1"/>
          </p:cNvSpPr>
          <p:nvPr>
            <p:ph type="ftr" sz="quarter" idx="11"/>
          </p:nvPr>
        </p:nvSpPr>
        <p:spPr/>
        <p:txBody>
          <a:bodyPr/>
          <a:lstStyle/>
          <a:p>
            <a:r>
              <a:rPr lang="it-IT"/>
              <a:t>l     CORPORATE PRESENTATION    l    April 2024</a:t>
            </a:r>
            <a:endParaRPr lang="en-GB"/>
          </a:p>
        </p:txBody>
      </p:sp>
      <p:sp>
        <p:nvSpPr>
          <p:cNvPr id="5" name="Slide Number Placeholder 4">
            <a:extLst>
              <a:ext uri="{FF2B5EF4-FFF2-40B4-BE49-F238E27FC236}">
                <a16:creationId xmlns:a16="http://schemas.microsoft.com/office/drawing/2014/main" id="{03487ABE-E896-D78D-0E8F-4083F259CA7A}"/>
              </a:ext>
            </a:extLst>
          </p:cNvPr>
          <p:cNvSpPr>
            <a:spLocks noGrp="1"/>
          </p:cNvSpPr>
          <p:nvPr>
            <p:ph type="sldNum" sz="quarter" idx="12"/>
          </p:nvPr>
        </p:nvSpPr>
        <p:spPr/>
        <p:txBody>
          <a:bodyPr/>
          <a:lstStyle/>
          <a:p>
            <a:fld id="{FCBF8F21-0EB5-41CC-AF8C-A4704FFD9176}" type="slidenum">
              <a:rPr lang="en-GB" smtClean="0"/>
              <a:pPr/>
              <a:t>14</a:t>
            </a:fld>
            <a:endParaRPr lang="en-GB"/>
          </a:p>
        </p:txBody>
      </p:sp>
      <p:sp>
        <p:nvSpPr>
          <p:cNvPr id="9" name="Text Placeholder 8">
            <a:extLst>
              <a:ext uri="{FF2B5EF4-FFF2-40B4-BE49-F238E27FC236}">
                <a16:creationId xmlns:a16="http://schemas.microsoft.com/office/drawing/2014/main" id="{F6F2E14D-F360-7BBC-A001-A3CC8470F2BC}"/>
              </a:ext>
            </a:extLst>
          </p:cNvPr>
          <p:cNvSpPr>
            <a:spLocks noGrp="1"/>
          </p:cNvSpPr>
          <p:nvPr>
            <p:ph type="body" idx="13"/>
          </p:nvPr>
        </p:nvSpPr>
        <p:spPr/>
        <p:txBody>
          <a:bodyPr/>
          <a:lstStyle/>
          <a:p>
            <a:r>
              <a:rPr lang="en-GB"/>
              <a:t>Material at Sanankoro does not become hard rock until depths of +120m</a:t>
            </a:r>
          </a:p>
        </p:txBody>
      </p:sp>
      <p:sp>
        <p:nvSpPr>
          <p:cNvPr id="18" name="TextBox 17">
            <a:extLst>
              <a:ext uri="{FF2B5EF4-FFF2-40B4-BE49-F238E27FC236}">
                <a16:creationId xmlns:a16="http://schemas.microsoft.com/office/drawing/2014/main" id="{F84E1A1F-4F14-BD2C-FDED-012EA5F6F1EA}"/>
              </a:ext>
            </a:extLst>
          </p:cNvPr>
          <p:cNvSpPr txBox="1"/>
          <p:nvPr/>
        </p:nvSpPr>
        <p:spPr>
          <a:xfrm>
            <a:off x="1671128" y="5378195"/>
            <a:ext cx="698482" cy="276999"/>
          </a:xfrm>
          <a:prstGeom prst="rect">
            <a:avLst/>
          </a:prstGeom>
          <a:noFill/>
        </p:spPr>
        <p:txBody>
          <a:bodyPr wrap="square" rtlCol="0">
            <a:spAutoFit/>
          </a:bodyPr>
          <a:lstStyle/>
          <a:p>
            <a:r>
              <a:rPr lang="en-GB" sz="1200">
                <a:solidFill>
                  <a:schemeClr val="bg1"/>
                </a:solidFill>
                <a:latin typeface="Abadi Extra Light" panose="020B0204020104020204" pitchFamily="34" charset="0"/>
              </a:rPr>
              <a:t>0m</a:t>
            </a:r>
          </a:p>
        </p:txBody>
      </p:sp>
      <p:grpSp>
        <p:nvGrpSpPr>
          <p:cNvPr id="2" name="Group 1">
            <a:extLst>
              <a:ext uri="{FF2B5EF4-FFF2-40B4-BE49-F238E27FC236}">
                <a16:creationId xmlns:a16="http://schemas.microsoft.com/office/drawing/2014/main" id="{6E307FE1-C1EC-BBE5-50F0-34DE99DF2FDF}"/>
              </a:ext>
            </a:extLst>
          </p:cNvPr>
          <p:cNvGrpSpPr/>
          <p:nvPr/>
        </p:nvGrpSpPr>
        <p:grpSpPr>
          <a:xfrm>
            <a:off x="1708333" y="2376266"/>
            <a:ext cx="8848360" cy="3288362"/>
            <a:chOff x="1580019" y="2578118"/>
            <a:chExt cx="8848360" cy="3288362"/>
          </a:xfrm>
        </p:grpSpPr>
        <p:pic>
          <p:nvPicPr>
            <p:cNvPr id="11" name="Picture 10" descr="A picture containing text, indoor&#10;&#10;Description automatically generated">
              <a:extLst>
                <a:ext uri="{FF2B5EF4-FFF2-40B4-BE49-F238E27FC236}">
                  <a16:creationId xmlns:a16="http://schemas.microsoft.com/office/drawing/2014/main" id="{CB8F17CF-1275-B2F0-4839-C95AFF5F9C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858525" y="3299614"/>
              <a:ext cx="2861651" cy="1418663"/>
            </a:xfrm>
            <a:prstGeom prst="rect">
              <a:avLst/>
            </a:prstGeom>
          </p:spPr>
        </p:pic>
        <p:pic>
          <p:nvPicPr>
            <p:cNvPr id="12" name="Picture 11" descr="A picture containing text, stacked, stack, pile&#10;&#10;Description automatically generated">
              <a:extLst>
                <a:ext uri="{FF2B5EF4-FFF2-40B4-BE49-F238E27FC236}">
                  <a16:creationId xmlns:a16="http://schemas.microsoft.com/office/drawing/2014/main" id="{759B1ECF-3E09-80B4-E598-C1C0B29221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335573" y="3302872"/>
              <a:ext cx="2861653" cy="1412149"/>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52EFE74-4B44-66EC-A196-C49F16796DD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3829644" y="3318334"/>
              <a:ext cx="2861651" cy="1381227"/>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EF436A14-5945-DAEA-8DB9-8ABE7864EFC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5329815" y="3310720"/>
              <a:ext cx="2878762" cy="1413562"/>
            </a:xfrm>
            <a:prstGeom prst="rect">
              <a:avLst/>
            </a:prstGeom>
          </p:spPr>
        </p:pic>
        <p:pic>
          <p:nvPicPr>
            <p:cNvPr id="15" name="Picture 14" descr="A picture containing text, stacked, grill, stack&#10;&#10;Description automatically generated">
              <a:extLst>
                <a:ext uri="{FF2B5EF4-FFF2-40B4-BE49-F238E27FC236}">
                  <a16:creationId xmlns:a16="http://schemas.microsoft.com/office/drawing/2014/main" id="{E80DDC7A-5AD3-1C86-08D1-D380E944C8C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6200000">
              <a:off x="6818104" y="3290978"/>
              <a:ext cx="2878762" cy="1453046"/>
            </a:xfrm>
            <a:prstGeom prst="rect">
              <a:avLst/>
            </a:prstGeom>
          </p:spPr>
        </p:pic>
        <p:pic>
          <p:nvPicPr>
            <p:cNvPr id="16" name="Picture 15" descr="A picture containing text, stacked, grill, stack&#10;&#10;Description automatically generated">
              <a:extLst>
                <a:ext uri="{FF2B5EF4-FFF2-40B4-BE49-F238E27FC236}">
                  <a16:creationId xmlns:a16="http://schemas.microsoft.com/office/drawing/2014/main" id="{BE36F37D-CB22-60F4-AF31-D22AD65F559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200000">
              <a:off x="8298383" y="3326886"/>
              <a:ext cx="2878764" cy="1381227"/>
            </a:xfrm>
            <a:prstGeom prst="rect">
              <a:avLst/>
            </a:prstGeom>
          </p:spPr>
        </p:pic>
        <p:sp>
          <p:nvSpPr>
            <p:cNvPr id="19" name="TextBox 18">
              <a:extLst>
                <a:ext uri="{FF2B5EF4-FFF2-40B4-BE49-F238E27FC236}">
                  <a16:creationId xmlns:a16="http://schemas.microsoft.com/office/drawing/2014/main" id="{DBE5B3B1-AEC0-95E1-DB96-59CD9CB07ADA}"/>
                </a:ext>
              </a:extLst>
            </p:cNvPr>
            <p:cNvSpPr txBox="1"/>
            <p:nvPr/>
          </p:nvSpPr>
          <p:spPr>
            <a:xfrm>
              <a:off x="2432712" y="5589480"/>
              <a:ext cx="698482" cy="276999"/>
            </a:xfrm>
            <a:prstGeom prst="rect">
              <a:avLst/>
            </a:prstGeom>
            <a:noFill/>
          </p:spPr>
          <p:txBody>
            <a:bodyPr wrap="square" rtlCol="0">
              <a:spAutoFit/>
            </a:bodyPr>
            <a:lstStyle/>
            <a:p>
              <a:r>
                <a:rPr lang="en-GB" sz="1200">
                  <a:solidFill>
                    <a:schemeClr val="bg1"/>
                  </a:solidFill>
                  <a:latin typeface="Abadi Extra Light" panose="020B0204020104020204" pitchFamily="34" charset="0"/>
                </a:rPr>
                <a:t>7m</a:t>
              </a:r>
            </a:p>
          </p:txBody>
        </p:sp>
        <p:sp>
          <p:nvSpPr>
            <p:cNvPr id="20" name="TextBox 19">
              <a:extLst>
                <a:ext uri="{FF2B5EF4-FFF2-40B4-BE49-F238E27FC236}">
                  <a16:creationId xmlns:a16="http://schemas.microsoft.com/office/drawing/2014/main" id="{CB1DCA11-71E7-43CD-62CD-863EA8B352FB}"/>
                </a:ext>
              </a:extLst>
            </p:cNvPr>
            <p:cNvSpPr txBox="1"/>
            <p:nvPr/>
          </p:nvSpPr>
          <p:spPr>
            <a:xfrm>
              <a:off x="3024637" y="5583937"/>
              <a:ext cx="1114293" cy="276999"/>
            </a:xfrm>
            <a:prstGeom prst="rect">
              <a:avLst/>
            </a:prstGeom>
            <a:noFill/>
          </p:spPr>
          <p:txBody>
            <a:bodyPr wrap="square" rtlCol="0">
              <a:spAutoFit/>
            </a:bodyPr>
            <a:lstStyle/>
            <a:p>
              <a:r>
                <a:rPr lang="en-GB" sz="1200">
                  <a:solidFill>
                    <a:schemeClr val="bg1"/>
                  </a:solidFill>
                  <a:latin typeface="Abadi Extra Light" panose="020B0204020104020204" pitchFamily="34" charset="0"/>
                </a:rPr>
                <a:t>15m</a:t>
              </a:r>
            </a:p>
          </p:txBody>
        </p:sp>
        <p:sp>
          <p:nvSpPr>
            <p:cNvPr id="21" name="TextBox 20">
              <a:extLst>
                <a:ext uri="{FF2B5EF4-FFF2-40B4-BE49-F238E27FC236}">
                  <a16:creationId xmlns:a16="http://schemas.microsoft.com/office/drawing/2014/main" id="{AE24A0AF-F94F-E3A6-6256-5A3DA20D5B4D}"/>
                </a:ext>
              </a:extLst>
            </p:cNvPr>
            <p:cNvSpPr txBox="1"/>
            <p:nvPr/>
          </p:nvSpPr>
          <p:spPr>
            <a:xfrm>
              <a:off x="3973290" y="5589480"/>
              <a:ext cx="698482" cy="276999"/>
            </a:xfrm>
            <a:prstGeom prst="rect">
              <a:avLst/>
            </a:prstGeom>
            <a:noFill/>
          </p:spPr>
          <p:txBody>
            <a:bodyPr wrap="square" rtlCol="0">
              <a:spAutoFit/>
            </a:bodyPr>
            <a:lstStyle/>
            <a:p>
              <a:r>
                <a:rPr lang="en-GB" sz="1200">
                  <a:solidFill>
                    <a:schemeClr val="bg1"/>
                  </a:solidFill>
                  <a:latin typeface="Abadi Extra Light" panose="020B0204020104020204" pitchFamily="34" charset="0"/>
                </a:rPr>
                <a:t>24m</a:t>
              </a:r>
            </a:p>
          </p:txBody>
        </p:sp>
        <p:sp>
          <p:nvSpPr>
            <p:cNvPr id="22" name="TextBox 21">
              <a:extLst>
                <a:ext uri="{FF2B5EF4-FFF2-40B4-BE49-F238E27FC236}">
                  <a16:creationId xmlns:a16="http://schemas.microsoft.com/office/drawing/2014/main" id="{562AABB9-BAB3-C198-A962-65EB028AE03D}"/>
                </a:ext>
              </a:extLst>
            </p:cNvPr>
            <p:cNvSpPr txBox="1"/>
            <p:nvPr/>
          </p:nvSpPr>
          <p:spPr>
            <a:xfrm>
              <a:off x="4548740" y="5589481"/>
              <a:ext cx="698482" cy="276999"/>
            </a:xfrm>
            <a:prstGeom prst="rect">
              <a:avLst/>
            </a:prstGeom>
            <a:noFill/>
          </p:spPr>
          <p:txBody>
            <a:bodyPr wrap="square" rtlCol="0">
              <a:spAutoFit/>
            </a:bodyPr>
            <a:lstStyle/>
            <a:p>
              <a:r>
                <a:rPr lang="en-GB" sz="1200">
                  <a:solidFill>
                    <a:schemeClr val="bg1"/>
                  </a:solidFill>
                  <a:latin typeface="Abadi Extra Light" panose="020B0204020104020204" pitchFamily="34" charset="0"/>
                </a:rPr>
                <a:t>42m</a:t>
              </a:r>
            </a:p>
          </p:txBody>
        </p:sp>
        <p:sp>
          <p:nvSpPr>
            <p:cNvPr id="23" name="TextBox 22">
              <a:extLst>
                <a:ext uri="{FF2B5EF4-FFF2-40B4-BE49-F238E27FC236}">
                  <a16:creationId xmlns:a16="http://schemas.microsoft.com/office/drawing/2014/main" id="{B242626B-7CE2-3965-EA17-C24BCC3EC66A}"/>
                </a:ext>
              </a:extLst>
            </p:cNvPr>
            <p:cNvSpPr txBox="1"/>
            <p:nvPr/>
          </p:nvSpPr>
          <p:spPr>
            <a:xfrm>
              <a:off x="5330267" y="5580396"/>
              <a:ext cx="698482" cy="276999"/>
            </a:xfrm>
            <a:prstGeom prst="rect">
              <a:avLst/>
            </a:prstGeom>
            <a:noFill/>
          </p:spPr>
          <p:txBody>
            <a:bodyPr wrap="square" rtlCol="0">
              <a:spAutoFit/>
            </a:bodyPr>
            <a:lstStyle/>
            <a:p>
              <a:r>
                <a:rPr lang="en-GB" sz="1200">
                  <a:solidFill>
                    <a:schemeClr val="bg1"/>
                  </a:solidFill>
                  <a:latin typeface="Abadi Extra Light" panose="020B0204020104020204" pitchFamily="34" charset="0"/>
                </a:rPr>
                <a:t>50m</a:t>
              </a:r>
            </a:p>
          </p:txBody>
        </p:sp>
        <p:sp>
          <p:nvSpPr>
            <p:cNvPr id="24" name="TextBox 23">
              <a:extLst>
                <a:ext uri="{FF2B5EF4-FFF2-40B4-BE49-F238E27FC236}">
                  <a16:creationId xmlns:a16="http://schemas.microsoft.com/office/drawing/2014/main" id="{7E7B8FD7-CD3D-85EA-3A2F-6BBE86445516}"/>
                </a:ext>
              </a:extLst>
            </p:cNvPr>
            <p:cNvSpPr txBox="1"/>
            <p:nvPr/>
          </p:nvSpPr>
          <p:spPr>
            <a:xfrm>
              <a:off x="6025343" y="5589481"/>
              <a:ext cx="686365" cy="276999"/>
            </a:xfrm>
            <a:prstGeom prst="rect">
              <a:avLst/>
            </a:prstGeom>
            <a:noFill/>
          </p:spPr>
          <p:txBody>
            <a:bodyPr wrap="square" rtlCol="0">
              <a:spAutoFit/>
            </a:bodyPr>
            <a:lstStyle/>
            <a:p>
              <a:r>
                <a:rPr lang="en-GB" sz="1200">
                  <a:solidFill>
                    <a:schemeClr val="bg1"/>
                  </a:solidFill>
                  <a:latin typeface="Abadi Extra Light" panose="020B0204020104020204" pitchFamily="34" charset="0"/>
                </a:rPr>
                <a:t>59m</a:t>
              </a:r>
            </a:p>
          </p:txBody>
        </p:sp>
        <p:sp>
          <p:nvSpPr>
            <p:cNvPr id="25" name="TextBox 24">
              <a:extLst>
                <a:ext uri="{FF2B5EF4-FFF2-40B4-BE49-F238E27FC236}">
                  <a16:creationId xmlns:a16="http://schemas.microsoft.com/office/drawing/2014/main" id="{808B81BA-D441-72C4-25A7-BB9B50E38B9F}"/>
                </a:ext>
              </a:extLst>
            </p:cNvPr>
            <p:cNvSpPr txBox="1"/>
            <p:nvPr/>
          </p:nvSpPr>
          <p:spPr>
            <a:xfrm>
              <a:off x="6889270" y="5580640"/>
              <a:ext cx="686365" cy="276999"/>
            </a:xfrm>
            <a:prstGeom prst="rect">
              <a:avLst/>
            </a:prstGeom>
            <a:noFill/>
          </p:spPr>
          <p:txBody>
            <a:bodyPr wrap="square" rtlCol="0">
              <a:spAutoFit/>
            </a:bodyPr>
            <a:lstStyle/>
            <a:p>
              <a:r>
                <a:rPr lang="en-GB" sz="1200">
                  <a:solidFill>
                    <a:schemeClr val="bg1"/>
                  </a:solidFill>
                  <a:latin typeface="Abadi Extra Light" panose="020B0204020104020204" pitchFamily="34" charset="0"/>
                </a:rPr>
                <a:t>67m</a:t>
              </a:r>
            </a:p>
          </p:txBody>
        </p:sp>
        <p:sp>
          <p:nvSpPr>
            <p:cNvPr id="26" name="TextBox 25">
              <a:extLst>
                <a:ext uri="{FF2B5EF4-FFF2-40B4-BE49-F238E27FC236}">
                  <a16:creationId xmlns:a16="http://schemas.microsoft.com/office/drawing/2014/main" id="{EF75FD0F-BA5A-32F6-4108-CE18A2C11E56}"/>
                </a:ext>
              </a:extLst>
            </p:cNvPr>
            <p:cNvSpPr txBox="1"/>
            <p:nvPr/>
          </p:nvSpPr>
          <p:spPr>
            <a:xfrm>
              <a:off x="7493022" y="5580048"/>
              <a:ext cx="686365" cy="276999"/>
            </a:xfrm>
            <a:prstGeom prst="rect">
              <a:avLst/>
            </a:prstGeom>
            <a:noFill/>
          </p:spPr>
          <p:txBody>
            <a:bodyPr wrap="square" rtlCol="0">
              <a:spAutoFit/>
            </a:bodyPr>
            <a:lstStyle/>
            <a:p>
              <a:r>
                <a:rPr lang="en-GB" sz="1200">
                  <a:solidFill>
                    <a:schemeClr val="bg1"/>
                  </a:solidFill>
                  <a:latin typeface="Abadi Extra Light" panose="020B0204020104020204" pitchFamily="34" charset="0"/>
                </a:rPr>
                <a:t>70m</a:t>
              </a:r>
            </a:p>
          </p:txBody>
        </p:sp>
        <p:sp>
          <p:nvSpPr>
            <p:cNvPr id="27" name="TextBox 26">
              <a:extLst>
                <a:ext uri="{FF2B5EF4-FFF2-40B4-BE49-F238E27FC236}">
                  <a16:creationId xmlns:a16="http://schemas.microsoft.com/office/drawing/2014/main" id="{637D0678-17C1-7416-6C06-0CC8C760DCDC}"/>
                </a:ext>
              </a:extLst>
            </p:cNvPr>
            <p:cNvSpPr txBox="1"/>
            <p:nvPr/>
          </p:nvSpPr>
          <p:spPr>
            <a:xfrm>
              <a:off x="8236030" y="5583810"/>
              <a:ext cx="686365" cy="276999"/>
            </a:xfrm>
            <a:prstGeom prst="rect">
              <a:avLst/>
            </a:prstGeom>
            <a:noFill/>
          </p:spPr>
          <p:txBody>
            <a:bodyPr wrap="square" rtlCol="0">
              <a:spAutoFit/>
            </a:bodyPr>
            <a:lstStyle/>
            <a:p>
              <a:r>
                <a:rPr lang="en-GB" sz="1200">
                  <a:solidFill>
                    <a:schemeClr val="bg1"/>
                  </a:solidFill>
                  <a:latin typeface="Abadi Extra Light" panose="020B0204020104020204" pitchFamily="34" charset="0"/>
                </a:rPr>
                <a:t>75m</a:t>
              </a:r>
            </a:p>
          </p:txBody>
        </p:sp>
        <p:sp>
          <p:nvSpPr>
            <p:cNvPr id="28" name="TextBox 27">
              <a:extLst>
                <a:ext uri="{FF2B5EF4-FFF2-40B4-BE49-F238E27FC236}">
                  <a16:creationId xmlns:a16="http://schemas.microsoft.com/office/drawing/2014/main" id="{F7D501C5-B38F-3AB2-C960-8824F55B1F1F}"/>
                </a:ext>
              </a:extLst>
            </p:cNvPr>
            <p:cNvSpPr txBox="1"/>
            <p:nvPr/>
          </p:nvSpPr>
          <p:spPr>
            <a:xfrm>
              <a:off x="8984008" y="5582207"/>
              <a:ext cx="686365" cy="276999"/>
            </a:xfrm>
            <a:prstGeom prst="rect">
              <a:avLst/>
            </a:prstGeom>
            <a:noFill/>
          </p:spPr>
          <p:txBody>
            <a:bodyPr wrap="square" rtlCol="0">
              <a:spAutoFit/>
            </a:bodyPr>
            <a:lstStyle/>
            <a:p>
              <a:r>
                <a:rPr lang="en-GB" sz="1200">
                  <a:solidFill>
                    <a:schemeClr val="bg1"/>
                  </a:solidFill>
                  <a:latin typeface="Abadi Extra Light" panose="020B0204020104020204" pitchFamily="34" charset="0"/>
                </a:rPr>
                <a:t>80m</a:t>
              </a:r>
            </a:p>
          </p:txBody>
        </p:sp>
        <p:sp>
          <p:nvSpPr>
            <p:cNvPr id="29" name="TextBox 28">
              <a:extLst>
                <a:ext uri="{FF2B5EF4-FFF2-40B4-BE49-F238E27FC236}">
                  <a16:creationId xmlns:a16="http://schemas.microsoft.com/office/drawing/2014/main" id="{86024E79-CE9D-E57C-51CD-9F50BB476DAB}"/>
                </a:ext>
              </a:extLst>
            </p:cNvPr>
            <p:cNvSpPr txBox="1"/>
            <p:nvPr/>
          </p:nvSpPr>
          <p:spPr>
            <a:xfrm>
              <a:off x="9742014" y="5580049"/>
              <a:ext cx="686365" cy="276999"/>
            </a:xfrm>
            <a:prstGeom prst="rect">
              <a:avLst/>
            </a:prstGeom>
            <a:noFill/>
          </p:spPr>
          <p:txBody>
            <a:bodyPr wrap="square" rtlCol="0">
              <a:spAutoFit/>
            </a:bodyPr>
            <a:lstStyle/>
            <a:p>
              <a:r>
                <a:rPr lang="en-GB" sz="1200">
                  <a:solidFill>
                    <a:schemeClr val="bg1"/>
                  </a:solidFill>
                  <a:latin typeface="Abadi Extra Light" panose="020B0204020104020204" pitchFamily="34" charset="0"/>
                </a:rPr>
                <a:t>90m</a:t>
              </a:r>
            </a:p>
          </p:txBody>
        </p:sp>
      </p:grpSp>
      <p:sp>
        <p:nvSpPr>
          <p:cNvPr id="3" name="Arrow: Down 2">
            <a:extLst>
              <a:ext uri="{FF2B5EF4-FFF2-40B4-BE49-F238E27FC236}">
                <a16:creationId xmlns:a16="http://schemas.microsoft.com/office/drawing/2014/main" id="{3D143DE2-D0CB-C469-2010-0312217AE756}"/>
              </a:ext>
            </a:extLst>
          </p:cNvPr>
          <p:cNvSpPr/>
          <p:nvPr/>
        </p:nvSpPr>
        <p:spPr>
          <a:xfrm rot="16200000">
            <a:off x="6096093" y="927728"/>
            <a:ext cx="45719" cy="8875479"/>
          </a:xfrm>
          <a:prstGeom prst="downArrow">
            <a:avLst>
              <a:gd name="adj1" fmla="val 50000"/>
              <a:gd name="adj2" fmla="val 179526"/>
            </a:avLst>
          </a:prstGeom>
          <a:solidFill>
            <a:srgbClr val="DF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Abadi Extra Light" panose="020B0204020104020204" pitchFamily="34" charset="0"/>
            </a:endParaRPr>
          </a:p>
        </p:txBody>
      </p:sp>
    </p:spTree>
    <p:extLst>
      <p:ext uri="{BB962C8B-B14F-4D97-AF65-F5344CB8AC3E}">
        <p14:creationId xmlns:p14="http://schemas.microsoft.com/office/powerpoint/2010/main" val="1670597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A0DB7-E48F-5DBA-F44D-31E5008282D2}"/>
              </a:ext>
            </a:extLst>
          </p:cNvPr>
          <p:cNvSpPr>
            <a:spLocks noGrp="1"/>
          </p:cNvSpPr>
          <p:nvPr>
            <p:ph type="title"/>
          </p:nvPr>
        </p:nvSpPr>
        <p:spPr>
          <a:xfrm>
            <a:off x="341523" y="839179"/>
            <a:ext cx="5631765" cy="626393"/>
          </a:xfrm>
        </p:spPr>
        <p:txBody>
          <a:bodyPr>
            <a:normAutofit/>
          </a:bodyPr>
          <a:lstStyle/>
          <a:p>
            <a:r>
              <a:rPr lang="en-GB" dirty="0">
                <a:solidFill>
                  <a:srgbClr val="5E5E5E"/>
                </a:solidFill>
              </a:rPr>
              <a:t>MADINA FOULBÉ</a:t>
            </a:r>
          </a:p>
        </p:txBody>
      </p:sp>
      <p:sp>
        <p:nvSpPr>
          <p:cNvPr id="10" name="Content Placeholder 9">
            <a:extLst>
              <a:ext uri="{FF2B5EF4-FFF2-40B4-BE49-F238E27FC236}">
                <a16:creationId xmlns:a16="http://schemas.microsoft.com/office/drawing/2014/main" id="{953999EB-2AD5-8F46-38B1-53283015CAB3}"/>
              </a:ext>
            </a:extLst>
          </p:cNvPr>
          <p:cNvSpPr>
            <a:spLocks noGrp="1"/>
          </p:cNvSpPr>
          <p:nvPr>
            <p:ph idx="1"/>
          </p:nvPr>
        </p:nvSpPr>
        <p:spPr>
          <a:xfrm>
            <a:off x="341524" y="2209196"/>
            <a:ext cx="5631764" cy="4221270"/>
          </a:xfrm>
        </p:spPr>
        <p:txBody>
          <a:bodyPr>
            <a:noAutofit/>
          </a:bodyPr>
          <a:lstStyle/>
          <a:p>
            <a:r>
              <a:rPr lang="en-GB" sz="1400" dirty="0">
                <a:solidFill>
                  <a:srgbClr val="5E5E5E"/>
                </a:solidFill>
              </a:rPr>
              <a:t>Located within the </a:t>
            </a:r>
            <a:r>
              <a:rPr lang="en-GB" sz="1400" dirty="0" err="1">
                <a:solidFill>
                  <a:srgbClr val="5E5E5E"/>
                </a:solidFill>
              </a:rPr>
              <a:t>Kenieba</a:t>
            </a:r>
            <a:r>
              <a:rPr lang="en-GB" sz="1400" dirty="0">
                <a:solidFill>
                  <a:srgbClr val="5E5E5E"/>
                </a:solidFill>
              </a:rPr>
              <a:t> Project Area in East Senegal close to several Tier 1 gold deposits</a:t>
            </a:r>
          </a:p>
          <a:p>
            <a:r>
              <a:rPr lang="en-GB" sz="1400" dirty="0">
                <a:solidFill>
                  <a:srgbClr val="5E5E5E"/>
                </a:solidFill>
              </a:rPr>
              <a:t>Previous soil geochemistry work defined a large 3km long by 1.6km wide gold anomaly (&gt;20ppb) at the Tambor anomaly</a:t>
            </a:r>
          </a:p>
          <a:p>
            <a:r>
              <a:rPr lang="en-GB" sz="1400" dirty="0">
                <a:solidFill>
                  <a:srgbClr val="5E5E5E"/>
                </a:solidFill>
              </a:rPr>
              <a:t>Region serviced by good infrastructure within a mining friendly jurisdiction</a:t>
            </a:r>
          </a:p>
          <a:p>
            <a:r>
              <a:rPr lang="en-GB" sz="1400" dirty="0">
                <a:solidFill>
                  <a:srgbClr val="5E5E5E"/>
                </a:solidFill>
              </a:rPr>
              <a:t>Positive results from 2020 reconnaissance drill programme at Tambor: </a:t>
            </a:r>
          </a:p>
          <a:p>
            <a:pPr lvl="1"/>
            <a:r>
              <a:rPr lang="en-GB" sz="1200" dirty="0">
                <a:solidFill>
                  <a:srgbClr val="5E5E5E"/>
                </a:solidFill>
              </a:rPr>
              <a:t>47m @ 0.63 g/t Au from 27m, in hole MFC007, including 1m @ 16.4 g/t Au </a:t>
            </a:r>
          </a:p>
          <a:p>
            <a:pPr lvl="1"/>
            <a:r>
              <a:rPr lang="en-GB" sz="1200" dirty="0">
                <a:solidFill>
                  <a:srgbClr val="5E5E5E"/>
                </a:solidFill>
              </a:rPr>
              <a:t>36m @ 0.53 g/t Au from 6m, in hole MFC001, including 3m @ 3.78 g/t Au</a:t>
            </a:r>
          </a:p>
          <a:p>
            <a:pPr lvl="1"/>
            <a:r>
              <a:rPr lang="en-GB" sz="1200" dirty="0">
                <a:solidFill>
                  <a:srgbClr val="5E5E5E"/>
                </a:solidFill>
              </a:rPr>
              <a:t>27m @ 0.47 g/t Au from 45m, in hole MFC002</a:t>
            </a:r>
          </a:p>
          <a:p>
            <a:r>
              <a:rPr lang="en-GB" sz="1400" dirty="0">
                <a:solidFill>
                  <a:srgbClr val="5E5E5E"/>
                </a:solidFill>
              </a:rPr>
              <a:t>Recent field visits confirmed multiple intrusive lithologies over the entire anomaly and that mineralisation is hosted by well-developed sheeted and stockwork quartz vein sets within</a:t>
            </a:r>
          </a:p>
          <a:p>
            <a:pPr marL="0" indent="0">
              <a:buNone/>
            </a:pPr>
            <a:endParaRPr lang="en-GB" sz="1400" b="1" dirty="0">
              <a:solidFill>
                <a:srgbClr val="5E5E5E"/>
              </a:solidFill>
            </a:endParaRPr>
          </a:p>
          <a:p>
            <a:pPr marL="0" indent="0">
              <a:buNone/>
            </a:pPr>
            <a:r>
              <a:rPr lang="en-GB" sz="1400" b="1" dirty="0">
                <a:solidFill>
                  <a:srgbClr val="5E5E5E"/>
                </a:solidFill>
              </a:rPr>
              <a:t>2024 Drilling Programme     </a:t>
            </a:r>
          </a:p>
          <a:p>
            <a:r>
              <a:rPr lang="en-GB" sz="1400" dirty="0">
                <a:solidFill>
                  <a:srgbClr val="5E5E5E"/>
                </a:solidFill>
              </a:rPr>
              <a:t>2,000m RC drilling programme to evaluate the most prospective gold anomalies not previously drill tested started in April to end in May</a:t>
            </a:r>
          </a:p>
        </p:txBody>
      </p:sp>
      <p:sp>
        <p:nvSpPr>
          <p:cNvPr id="4" name="Footer Placeholder 3">
            <a:extLst>
              <a:ext uri="{FF2B5EF4-FFF2-40B4-BE49-F238E27FC236}">
                <a16:creationId xmlns:a16="http://schemas.microsoft.com/office/drawing/2014/main" id="{BFDF9A35-6671-5D93-485A-63A13E42D5B0}"/>
              </a:ext>
            </a:extLst>
          </p:cNvPr>
          <p:cNvSpPr>
            <a:spLocks noGrp="1"/>
          </p:cNvSpPr>
          <p:nvPr>
            <p:ph type="ftr" sz="quarter" idx="11"/>
          </p:nvPr>
        </p:nvSpPr>
        <p:spPr/>
        <p:txBody>
          <a:bodyPr/>
          <a:lstStyle/>
          <a:p>
            <a:r>
              <a:rPr lang="it-IT">
                <a:solidFill>
                  <a:srgbClr val="5E5E5E"/>
                </a:solidFill>
              </a:rPr>
              <a:t>l     CORPORATE PRESENTATION    l    April 2024</a:t>
            </a:r>
            <a:endParaRPr lang="en-GB">
              <a:solidFill>
                <a:srgbClr val="5E5E5E"/>
              </a:solidFill>
            </a:endParaRPr>
          </a:p>
        </p:txBody>
      </p:sp>
      <p:sp>
        <p:nvSpPr>
          <p:cNvPr id="5" name="Slide Number Placeholder 4">
            <a:extLst>
              <a:ext uri="{FF2B5EF4-FFF2-40B4-BE49-F238E27FC236}">
                <a16:creationId xmlns:a16="http://schemas.microsoft.com/office/drawing/2014/main" id="{E5955A1A-6399-1089-0F3A-9DD43FEC5F64}"/>
              </a:ext>
            </a:extLst>
          </p:cNvPr>
          <p:cNvSpPr>
            <a:spLocks noGrp="1"/>
          </p:cNvSpPr>
          <p:nvPr>
            <p:ph type="sldNum" sz="quarter" idx="12"/>
          </p:nvPr>
        </p:nvSpPr>
        <p:spPr/>
        <p:txBody>
          <a:bodyPr/>
          <a:lstStyle/>
          <a:p>
            <a:fld id="{FCBF8F21-0EB5-41CC-AF8C-A4704FFD9176}" type="slidenum">
              <a:rPr lang="en-GB" smtClean="0">
                <a:solidFill>
                  <a:srgbClr val="5E5E5E"/>
                </a:solidFill>
              </a:rPr>
              <a:pPr/>
              <a:t>15</a:t>
            </a:fld>
            <a:endParaRPr lang="en-GB">
              <a:solidFill>
                <a:srgbClr val="5E5E5E"/>
              </a:solidFill>
            </a:endParaRPr>
          </a:p>
        </p:txBody>
      </p:sp>
      <p:sp>
        <p:nvSpPr>
          <p:cNvPr id="11" name="Text Placeholder 10">
            <a:extLst>
              <a:ext uri="{FF2B5EF4-FFF2-40B4-BE49-F238E27FC236}">
                <a16:creationId xmlns:a16="http://schemas.microsoft.com/office/drawing/2014/main" id="{66A80620-6A28-E3D1-0FFB-81E633B7154D}"/>
              </a:ext>
            </a:extLst>
          </p:cNvPr>
          <p:cNvSpPr>
            <a:spLocks noGrp="1"/>
          </p:cNvSpPr>
          <p:nvPr>
            <p:ph type="body" idx="13"/>
          </p:nvPr>
        </p:nvSpPr>
        <p:spPr/>
        <p:txBody>
          <a:bodyPr/>
          <a:lstStyle/>
          <a:p>
            <a:r>
              <a:rPr lang="en-GB" dirty="0">
                <a:solidFill>
                  <a:srgbClr val="5E5E5E"/>
                </a:solidFill>
              </a:rPr>
              <a:t>Potential for a large scale, in-situ gold mineralisation</a:t>
            </a:r>
          </a:p>
        </p:txBody>
      </p:sp>
      <p:sp>
        <p:nvSpPr>
          <p:cNvPr id="13" name="TextBox 12">
            <a:extLst>
              <a:ext uri="{FF2B5EF4-FFF2-40B4-BE49-F238E27FC236}">
                <a16:creationId xmlns:a16="http://schemas.microsoft.com/office/drawing/2014/main" id="{0EE9A4CE-138A-0C7A-41FB-32FE6E34FE5D}"/>
              </a:ext>
            </a:extLst>
          </p:cNvPr>
          <p:cNvSpPr txBox="1"/>
          <p:nvPr/>
        </p:nvSpPr>
        <p:spPr>
          <a:xfrm>
            <a:off x="6132513" y="1932197"/>
            <a:ext cx="5968443" cy="276999"/>
          </a:xfrm>
          <a:prstGeom prst="rect">
            <a:avLst/>
          </a:prstGeom>
          <a:noFill/>
        </p:spPr>
        <p:txBody>
          <a:bodyPr wrap="square">
            <a:spAutoFit/>
          </a:bodyPr>
          <a:lstStyle/>
          <a:p>
            <a:pPr algn="ctr"/>
            <a:r>
              <a:rPr lang="en-GB" sz="1200" dirty="0">
                <a:solidFill>
                  <a:srgbClr val="5E5E5E"/>
                </a:solidFill>
                <a:latin typeface="Abadi Extra Light" panose="020B0204020104020204" pitchFamily="34" charset="0"/>
              </a:rPr>
              <a:t>Located within the Mako Geological Belt of the </a:t>
            </a:r>
            <a:r>
              <a:rPr lang="en-GB" sz="1200" dirty="0" err="1">
                <a:solidFill>
                  <a:srgbClr val="5E5E5E"/>
                </a:solidFill>
                <a:latin typeface="Abadi Extra Light" panose="020B0204020104020204" pitchFamily="34" charset="0"/>
              </a:rPr>
              <a:t>Kédougou-Kéniéba</a:t>
            </a:r>
            <a:r>
              <a:rPr lang="en-GB" sz="1200" dirty="0">
                <a:solidFill>
                  <a:srgbClr val="5E5E5E"/>
                </a:solidFill>
                <a:latin typeface="Abadi Extra Light" panose="020B0204020104020204" pitchFamily="34" charset="0"/>
              </a:rPr>
              <a:t> Inlier</a:t>
            </a:r>
            <a:endParaRPr lang="en-GB" sz="1200" dirty="0">
              <a:latin typeface="Abadi Extra Light" panose="020B0204020104020204" pitchFamily="34" charset="0"/>
            </a:endParaRPr>
          </a:p>
        </p:txBody>
      </p:sp>
      <p:pic>
        <p:nvPicPr>
          <p:cNvPr id="6" name="Picture 5" descr="A map of a gold mine&#10;&#10;Description automatically generated">
            <a:extLst>
              <a:ext uri="{FF2B5EF4-FFF2-40B4-BE49-F238E27FC236}">
                <a16:creationId xmlns:a16="http://schemas.microsoft.com/office/drawing/2014/main" id="{B651D2DD-CE7F-CFBA-44D9-48F5A4918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5692" y="2489952"/>
            <a:ext cx="5076271" cy="3970522"/>
          </a:xfrm>
          <a:prstGeom prst="rect">
            <a:avLst/>
          </a:prstGeom>
        </p:spPr>
      </p:pic>
    </p:spTree>
    <p:extLst>
      <p:ext uri="{BB962C8B-B14F-4D97-AF65-F5344CB8AC3E}">
        <p14:creationId xmlns:p14="http://schemas.microsoft.com/office/powerpoint/2010/main" val="1491474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E9CFBF-666E-6077-F58F-E7E448ABF7E7}"/>
              </a:ext>
            </a:extLst>
          </p:cNvPr>
          <p:cNvSpPr>
            <a:spLocks noGrp="1"/>
          </p:cNvSpPr>
          <p:nvPr>
            <p:ph type="title"/>
          </p:nvPr>
        </p:nvSpPr>
        <p:spPr/>
        <p:txBody>
          <a:bodyPr/>
          <a:lstStyle/>
          <a:p>
            <a:r>
              <a:rPr lang="en-GB">
                <a:solidFill>
                  <a:schemeClr val="bg1"/>
                </a:solidFill>
              </a:rPr>
              <a:t>ESG</a:t>
            </a:r>
          </a:p>
        </p:txBody>
      </p:sp>
      <p:sp>
        <p:nvSpPr>
          <p:cNvPr id="4" name="Footer Placeholder 3">
            <a:extLst>
              <a:ext uri="{FF2B5EF4-FFF2-40B4-BE49-F238E27FC236}">
                <a16:creationId xmlns:a16="http://schemas.microsoft.com/office/drawing/2014/main" id="{B0349B59-85B8-7BD6-09EA-6FAD4CE91A15}"/>
              </a:ext>
            </a:extLst>
          </p:cNvPr>
          <p:cNvSpPr>
            <a:spLocks noGrp="1"/>
          </p:cNvSpPr>
          <p:nvPr>
            <p:ph type="ftr" sz="quarter" idx="11"/>
          </p:nvPr>
        </p:nvSpPr>
        <p:spPr/>
        <p:txBody>
          <a:bodyPr/>
          <a:lstStyle/>
          <a:p>
            <a:r>
              <a:rPr lang="it-IT"/>
              <a:t>l     CORPORATE PRESENTATION    l    April 2024</a:t>
            </a:r>
            <a:endParaRPr lang="en-GB"/>
          </a:p>
        </p:txBody>
      </p:sp>
      <p:sp>
        <p:nvSpPr>
          <p:cNvPr id="5" name="Slide Number Placeholder 4">
            <a:extLst>
              <a:ext uri="{FF2B5EF4-FFF2-40B4-BE49-F238E27FC236}">
                <a16:creationId xmlns:a16="http://schemas.microsoft.com/office/drawing/2014/main" id="{820BF5F2-65EA-3A1E-25DD-B2F286FA5B08}"/>
              </a:ext>
            </a:extLst>
          </p:cNvPr>
          <p:cNvSpPr>
            <a:spLocks noGrp="1"/>
          </p:cNvSpPr>
          <p:nvPr>
            <p:ph type="sldNum" sz="quarter" idx="12"/>
          </p:nvPr>
        </p:nvSpPr>
        <p:spPr/>
        <p:txBody>
          <a:bodyPr/>
          <a:lstStyle/>
          <a:p>
            <a:fld id="{FCBF8F21-0EB5-41CC-AF8C-A4704FFD9176}" type="slidenum">
              <a:rPr lang="en-GB" smtClean="0"/>
              <a:pPr/>
              <a:t>16</a:t>
            </a:fld>
            <a:endParaRPr lang="en-GB"/>
          </a:p>
        </p:txBody>
      </p:sp>
      <p:sp>
        <p:nvSpPr>
          <p:cNvPr id="10" name="Rectangle 9">
            <a:extLst>
              <a:ext uri="{FF2B5EF4-FFF2-40B4-BE49-F238E27FC236}">
                <a16:creationId xmlns:a16="http://schemas.microsoft.com/office/drawing/2014/main" id="{67FDF3D5-2E72-5D1C-427C-75965575B765}"/>
              </a:ext>
            </a:extLst>
          </p:cNvPr>
          <p:cNvSpPr/>
          <p:nvPr/>
        </p:nvSpPr>
        <p:spPr>
          <a:xfrm>
            <a:off x="341523" y="3499786"/>
            <a:ext cx="4573705" cy="298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spc="300">
                <a:latin typeface="Abadi Extra Light" panose="020B0204020104020204" pitchFamily="34" charset="0"/>
              </a:rPr>
              <a:t>COMMUNITY ENGAGEMENT</a:t>
            </a:r>
          </a:p>
        </p:txBody>
      </p:sp>
      <p:sp>
        <p:nvSpPr>
          <p:cNvPr id="11" name="Rectangle 10">
            <a:extLst>
              <a:ext uri="{FF2B5EF4-FFF2-40B4-BE49-F238E27FC236}">
                <a16:creationId xmlns:a16="http://schemas.microsoft.com/office/drawing/2014/main" id="{79554CBC-2855-3EE3-939E-70858E8C3DDE}"/>
              </a:ext>
            </a:extLst>
          </p:cNvPr>
          <p:cNvSpPr/>
          <p:nvPr/>
        </p:nvSpPr>
        <p:spPr>
          <a:xfrm>
            <a:off x="380066" y="1993529"/>
            <a:ext cx="4390949" cy="1478000"/>
          </a:xfrm>
          <a:prstGeom prst="rect">
            <a:avLst/>
          </a:prstGeom>
          <a:solidFill>
            <a:srgbClr val="E0DEE1">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Abadi Extra Light" panose="020B0204020104020204" pitchFamily="34" charset="0"/>
            </a:endParaRPr>
          </a:p>
        </p:txBody>
      </p:sp>
      <p:sp>
        <p:nvSpPr>
          <p:cNvPr id="13" name="TextBox 12">
            <a:extLst>
              <a:ext uri="{FF2B5EF4-FFF2-40B4-BE49-F238E27FC236}">
                <a16:creationId xmlns:a16="http://schemas.microsoft.com/office/drawing/2014/main" id="{F714ED39-F4EA-542B-D525-B9CAD129CD4F}"/>
              </a:ext>
            </a:extLst>
          </p:cNvPr>
          <p:cNvSpPr txBox="1"/>
          <p:nvPr/>
        </p:nvSpPr>
        <p:spPr>
          <a:xfrm>
            <a:off x="341523" y="3832256"/>
            <a:ext cx="6100220" cy="2246769"/>
          </a:xfrm>
          <a:prstGeom prst="rect">
            <a:avLst/>
          </a:prstGeom>
          <a:noFill/>
        </p:spPr>
        <p:txBody>
          <a:bodyPr wrap="square" rtlCol="0">
            <a:spAutoFit/>
          </a:bodyPr>
          <a:lstStyle/>
          <a:p>
            <a:pPr algn="just">
              <a:buClr>
                <a:srgbClr val="F8C001"/>
              </a:buClr>
            </a:pPr>
            <a:r>
              <a:rPr lang="en-GB" sz="1400">
                <a:solidFill>
                  <a:schemeClr val="bg1"/>
                </a:solidFill>
                <a:latin typeface="Abadi Extra Light" panose="020B0204020104020204" pitchFamily="34" charset="0"/>
              </a:rPr>
              <a:t>Committed to operating in ways that engage positively with the local communities &amp; actively involved in programmes focused on alternative livelihoods, healthcare, &amp; education, which include:</a:t>
            </a:r>
          </a:p>
          <a:p>
            <a:pPr marL="171450" indent="-171450" algn="just">
              <a:buClr>
                <a:schemeClr val="bg1"/>
              </a:buClr>
              <a:buFont typeface="Arial" panose="020B0604020202020204" pitchFamily="34" charset="0"/>
              <a:buChar char="•"/>
            </a:pPr>
            <a:r>
              <a:rPr lang="en-GB" sz="1400">
                <a:solidFill>
                  <a:schemeClr val="bg1"/>
                </a:solidFill>
                <a:latin typeface="Abadi Extra Light" panose="020B0204020104020204" pitchFamily="34" charset="0"/>
              </a:rPr>
              <a:t>Financing a new water well at the </a:t>
            </a:r>
            <a:r>
              <a:rPr lang="en-GB" sz="1400" err="1">
                <a:solidFill>
                  <a:schemeClr val="bg1"/>
                </a:solidFill>
                <a:latin typeface="Abadi Extra Light" panose="020B0204020104020204" pitchFamily="34" charset="0"/>
              </a:rPr>
              <a:t>Dako</a:t>
            </a:r>
            <a:r>
              <a:rPr lang="en-GB" sz="1400">
                <a:solidFill>
                  <a:schemeClr val="bg1"/>
                </a:solidFill>
                <a:latin typeface="Abadi Extra Light" panose="020B0204020104020204" pitchFamily="34" charset="0"/>
              </a:rPr>
              <a:t> community village garden</a:t>
            </a:r>
          </a:p>
          <a:p>
            <a:pPr marL="171450" indent="-171450" algn="just">
              <a:buClr>
                <a:schemeClr val="bg1"/>
              </a:buClr>
              <a:buFont typeface="Arial" panose="020B0604020202020204" pitchFamily="34" charset="0"/>
              <a:buChar char="•"/>
            </a:pPr>
            <a:r>
              <a:rPr lang="en-GB" sz="1400">
                <a:solidFill>
                  <a:schemeClr val="bg1"/>
                </a:solidFill>
                <a:latin typeface="Abadi Extra Light" panose="020B0204020104020204" pitchFamily="34" charset="0"/>
              </a:rPr>
              <a:t>Donating to the health centre &amp; giving a solar power kit &amp; battery to Sanankoro village</a:t>
            </a:r>
          </a:p>
          <a:p>
            <a:pPr marL="171450" indent="-171450" algn="just">
              <a:buClr>
                <a:schemeClr val="bg1"/>
              </a:buClr>
              <a:buFont typeface="Arial" panose="020B0604020202020204" pitchFamily="34" charset="0"/>
              <a:buChar char="•"/>
            </a:pPr>
            <a:r>
              <a:rPr lang="en-GB" sz="1400">
                <a:solidFill>
                  <a:schemeClr val="bg1"/>
                </a:solidFill>
                <a:latin typeface="Abadi Extra Light" panose="020B0204020104020204" pitchFamily="34" charset="0"/>
              </a:rPr>
              <a:t>Donating market garden equipment &amp; founding a village saving &amp; credit association at the community of Faragouagnia</a:t>
            </a:r>
          </a:p>
          <a:p>
            <a:pPr marL="171450" indent="-171450" algn="just">
              <a:buClr>
                <a:schemeClr val="bg1"/>
              </a:buClr>
              <a:buFont typeface="Arial" panose="020B0604020202020204" pitchFamily="34" charset="0"/>
              <a:buChar char="•"/>
            </a:pPr>
            <a:r>
              <a:rPr lang="en-GB" sz="1400">
                <a:solidFill>
                  <a:schemeClr val="bg1"/>
                </a:solidFill>
                <a:latin typeface="Abadi Extra Light" panose="020B0204020104020204" pitchFamily="34" charset="0"/>
              </a:rPr>
              <a:t>Holding a general assembly at the Sanankoro camp to address questions on the potential future developments at Sanankoro from the surrounding communities</a:t>
            </a:r>
          </a:p>
        </p:txBody>
      </p:sp>
      <p:pic>
        <p:nvPicPr>
          <p:cNvPr id="14" name="Picture 13" descr="A tree in a field&#10;&#10;Description automatically generated with medium confidence">
            <a:extLst>
              <a:ext uri="{FF2B5EF4-FFF2-40B4-BE49-F238E27FC236}">
                <a16:creationId xmlns:a16="http://schemas.microsoft.com/office/drawing/2014/main" id="{7319900E-3EF9-AEB7-DF56-3FCB575F7F1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82251" y="4080223"/>
            <a:ext cx="2269662" cy="2151601"/>
          </a:xfrm>
          <a:prstGeom prst="rect">
            <a:avLst/>
          </a:prstGeom>
        </p:spPr>
      </p:pic>
      <p:pic>
        <p:nvPicPr>
          <p:cNvPr id="15" name="Picture 14" descr="A group of people standing outside a hut&#10;&#10;Description automatically generated with low confidence">
            <a:extLst>
              <a:ext uri="{FF2B5EF4-FFF2-40B4-BE49-F238E27FC236}">
                <a16:creationId xmlns:a16="http://schemas.microsoft.com/office/drawing/2014/main" id="{12800BDE-DDA7-05A9-BDD6-9EA4B0280F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529242" y="4080223"/>
            <a:ext cx="2269662" cy="2151601"/>
          </a:xfrm>
          <a:prstGeom prst="rect">
            <a:avLst/>
          </a:prstGeom>
        </p:spPr>
      </p:pic>
      <p:sp>
        <p:nvSpPr>
          <p:cNvPr id="17" name="TextBox 16">
            <a:extLst>
              <a:ext uri="{FF2B5EF4-FFF2-40B4-BE49-F238E27FC236}">
                <a16:creationId xmlns:a16="http://schemas.microsoft.com/office/drawing/2014/main" id="{FC3B6324-05E5-47D6-F434-D97FD722E9E2}"/>
              </a:ext>
            </a:extLst>
          </p:cNvPr>
          <p:cNvSpPr txBox="1"/>
          <p:nvPr/>
        </p:nvSpPr>
        <p:spPr>
          <a:xfrm>
            <a:off x="6782250" y="6214688"/>
            <a:ext cx="2269662" cy="430887"/>
          </a:xfrm>
          <a:prstGeom prst="rect">
            <a:avLst/>
          </a:prstGeom>
          <a:noFill/>
        </p:spPr>
        <p:txBody>
          <a:bodyPr wrap="square" rtlCol="0">
            <a:spAutoFit/>
          </a:bodyPr>
          <a:lstStyle/>
          <a:p>
            <a:pPr algn="ctr"/>
            <a:r>
              <a:rPr lang="en-US" sz="1100">
                <a:solidFill>
                  <a:schemeClr val="bg1"/>
                </a:solidFill>
                <a:latin typeface="Abadi Extra Light" panose="020B0204020104020204" pitchFamily="34" charset="0"/>
              </a:rPr>
              <a:t>Established a market garden at Sanankoro village</a:t>
            </a:r>
          </a:p>
        </p:txBody>
      </p:sp>
      <p:sp>
        <p:nvSpPr>
          <p:cNvPr id="19" name="TextBox 18">
            <a:extLst>
              <a:ext uri="{FF2B5EF4-FFF2-40B4-BE49-F238E27FC236}">
                <a16:creationId xmlns:a16="http://schemas.microsoft.com/office/drawing/2014/main" id="{2102EEA4-1413-8FB0-B990-9F59AF0D2E98}"/>
              </a:ext>
            </a:extLst>
          </p:cNvPr>
          <p:cNvSpPr txBox="1"/>
          <p:nvPr/>
        </p:nvSpPr>
        <p:spPr>
          <a:xfrm>
            <a:off x="9529243" y="6215173"/>
            <a:ext cx="2269662" cy="430887"/>
          </a:xfrm>
          <a:prstGeom prst="rect">
            <a:avLst/>
          </a:prstGeom>
          <a:noFill/>
        </p:spPr>
        <p:txBody>
          <a:bodyPr wrap="square" rtlCol="0">
            <a:spAutoFit/>
          </a:bodyPr>
          <a:lstStyle/>
          <a:p>
            <a:pPr algn="ctr"/>
            <a:r>
              <a:rPr lang="en-US" sz="1100">
                <a:solidFill>
                  <a:schemeClr val="bg1"/>
                </a:solidFill>
                <a:latin typeface="Abadi Extra Light" panose="020B0204020104020204" pitchFamily="34" charset="0"/>
              </a:rPr>
              <a:t>Delivering garden equipment to the community of Farangouania</a:t>
            </a:r>
          </a:p>
        </p:txBody>
      </p:sp>
      <p:sp>
        <p:nvSpPr>
          <p:cNvPr id="23" name="Rectangle 22">
            <a:extLst>
              <a:ext uri="{FF2B5EF4-FFF2-40B4-BE49-F238E27FC236}">
                <a16:creationId xmlns:a16="http://schemas.microsoft.com/office/drawing/2014/main" id="{A4256E7D-EF67-449D-F2C2-11E39B47EC66}"/>
              </a:ext>
            </a:extLst>
          </p:cNvPr>
          <p:cNvSpPr/>
          <p:nvPr/>
        </p:nvSpPr>
        <p:spPr>
          <a:xfrm>
            <a:off x="359187" y="1547114"/>
            <a:ext cx="4421125" cy="298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spc="300">
                <a:solidFill>
                  <a:schemeClr val="bg1"/>
                </a:solidFill>
                <a:latin typeface="Abadi Extra Light" panose="020B0204020104020204" pitchFamily="34" charset="0"/>
              </a:rPr>
              <a:t>PERMITTING</a:t>
            </a:r>
          </a:p>
        </p:txBody>
      </p:sp>
      <p:sp>
        <p:nvSpPr>
          <p:cNvPr id="24" name="TextBox 23">
            <a:extLst>
              <a:ext uri="{FF2B5EF4-FFF2-40B4-BE49-F238E27FC236}">
                <a16:creationId xmlns:a16="http://schemas.microsoft.com/office/drawing/2014/main" id="{A1CEB359-A513-B7C8-4D6C-BAB2C357B957}"/>
              </a:ext>
            </a:extLst>
          </p:cNvPr>
          <p:cNvSpPr txBox="1"/>
          <p:nvPr/>
        </p:nvSpPr>
        <p:spPr>
          <a:xfrm>
            <a:off x="341523" y="1899348"/>
            <a:ext cx="6100220" cy="1384995"/>
          </a:xfrm>
          <a:prstGeom prst="rect">
            <a:avLst/>
          </a:prstGeom>
          <a:noFill/>
        </p:spPr>
        <p:txBody>
          <a:bodyPr wrap="square" rtlCol="0">
            <a:spAutoFit/>
          </a:bodyPr>
          <a:lstStyle/>
          <a:p>
            <a:pPr algn="just">
              <a:buClr>
                <a:srgbClr val="F8C001"/>
              </a:buClr>
            </a:pPr>
            <a:r>
              <a:rPr lang="en-GB" sz="1400">
                <a:solidFill>
                  <a:schemeClr val="bg1"/>
                </a:solidFill>
                <a:latin typeface="Abadi Extra Light" panose="020B0204020104020204" pitchFamily="34" charset="0"/>
              </a:rPr>
              <a:t>Environmental &amp; Social Impact Assessment (ESIA) submitted July 2022 to Direction Nationale de </a:t>
            </a:r>
            <a:r>
              <a:rPr lang="en-GB" sz="1400" err="1">
                <a:solidFill>
                  <a:schemeClr val="bg1"/>
                </a:solidFill>
                <a:latin typeface="Abadi Extra Light" panose="020B0204020104020204" pitchFamily="34" charset="0"/>
              </a:rPr>
              <a:t>l'Assainissement</a:t>
            </a:r>
            <a:r>
              <a:rPr lang="en-GB" sz="1400">
                <a:solidFill>
                  <a:schemeClr val="bg1"/>
                </a:solidFill>
                <a:latin typeface="Abadi Extra Light" panose="020B0204020104020204" pitchFamily="34" charset="0"/>
              </a:rPr>
              <a:t> et du </a:t>
            </a:r>
            <a:r>
              <a:rPr lang="en-GB" sz="1400" err="1">
                <a:solidFill>
                  <a:schemeClr val="bg1"/>
                </a:solidFill>
                <a:latin typeface="Abadi Extra Light" panose="020B0204020104020204" pitchFamily="34" charset="0"/>
              </a:rPr>
              <a:t>Contrôle</a:t>
            </a:r>
            <a:r>
              <a:rPr lang="en-GB" sz="1400">
                <a:solidFill>
                  <a:schemeClr val="bg1"/>
                </a:solidFill>
                <a:latin typeface="Abadi Extra Light" panose="020B0204020104020204" pitchFamily="34" charset="0"/>
              </a:rPr>
              <a:t> des Pollutions et des Nuisances ('</a:t>
            </a:r>
            <a:r>
              <a:rPr lang="en-GB" sz="1400" err="1">
                <a:solidFill>
                  <a:schemeClr val="bg1"/>
                </a:solidFill>
                <a:latin typeface="Abadi Extra Light" panose="020B0204020104020204" pitchFamily="34" charset="0"/>
              </a:rPr>
              <a:t>DNACPN</a:t>
            </a:r>
            <a:r>
              <a:rPr lang="en-GB" sz="1400">
                <a:solidFill>
                  <a:schemeClr val="bg1"/>
                </a:solidFill>
                <a:latin typeface="Abadi Extra Light" panose="020B0204020104020204" pitchFamily="34" charset="0"/>
              </a:rPr>
              <a:t>'), the governing administration for environmental matters in Mali</a:t>
            </a:r>
          </a:p>
          <a:p>
            <a:pPr algn="just">
              <a:buClr>
                <a:srgbClr val="F8C001"/>
              </a:buClr>
              <a:buFont typeface="Arial" panose="020B0604020202020204" pitchFamily="34" charset="0"/>
              <a:buChar char="•"/>
            </a:pPr>
            <a:endParaRPr lang="en-GB" sz="1400">
              <a:solidFill>
                <a:schemeClr val="bg1"/>
              </a:solidFill>
              <a:latin typeface="Abadi Extra Light" panose="020B0204020104020204" pitchFamily="34" charset="0"/>
            </a:endParaRPr>
          </a:p>
          <a:p>
            <a:pPr algn="just">
              <a:buClr>
                <a:srgbClr val="F8C001"/>
              </a:buClr>
            </a:pPr>
            <a:r>
              <a:rPr lang="en-GB" sz="1400">
                <a:solidFill>
                  <a:schemeClr val="bg1"/>
                </a:solidFill>
                <a:latin typeface="Abadi Extra Light" panose="020B0204020104020204" pitchFamily="34" charset="0"/>
              </a:rPr>
              <a:t>Environmental Permit awarded October 2022, recognising Cora’s high environmental standards</a:t>
            </a:r>
          </a:p>
        </p:txBody>
      </p:sp>
      <p:pic>
        <p:nvPicPr>
          <p:cNvPr id="2" name="Picture 1" descr="A group of people standing outside&#10;&#10;Description automatically generated with low confidence">
            <a:extLst>
              <a:ext uri="{FF2B5EF4-FFF2-40B4-BE49-F238E27FC236}">
                <a16:creationId xmlns:a16="http://schemas.microsoft.com/office/drawing/2014/main" id="{282D8657-59AA-D6B0-FD8F-D0670798A4C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92510" y="1443411"/>
            <a:ext cx="4390949" cy="2147379"/>
          </a:xfrm>
          <a:prstGeom prst="rect">
            <a:avLst/>
          </a:prstGeom>
        </p:spPr>
      </p:pic>
      <p:sp>
        <p:nvSpPr>
          <p:cNvPr id="3" name="TextBox 2">
            <a:extLst>
              <a:ext uri="{FF2B5EF4-FFF2-40B4-BE49-F238E27FC236}">
                <a16:creationId xmlns:a16="http://schemas.microsoft.com/office/drawing/2014/main" id="{6870D20C-A408-85D9-2BB9-A718E5107E9C}"/>
              </a:ext>
            </a:extLst>
          </p:cNvPr>
          <p:cNvSpPr txBox="1"/>
          <p:nvPr/>
        </p:nvSpPr>
        <p:spPr>
          <a:xfrm>
            <a:off x="7004912" y="3574139"/>
            <a:ext cx="4272688" cy="261610"/>
          </a:xfrm>
          <a:prstGeom prst="rect">
            <a:avLst/>
          </a:prstGeom>
          <a:noFill/>
        </p:spPr>
        <p:txBody>
          <a:bodyPr wrap="square" rtlCol="0">
            <a:spAutoFit/>
          </a:bodyPr>
          <a:lstStyle/>
          <a:p>
            <a:pPr algn="ctr"/>
            <a:r>
              <a:rPr lang="en-US" sz="1100">
                <a:solidFill>
                  <a:schemeClr val="bg1"/>
                </a:solidFill>
                <a:latin typeface="Abadi Extra Light" panose="020B0204020104020204" pitchFamily="34" charset="0"/>
              </a:rPr>
              <a:t>Delivering garden equipment to the </a:t>
            </a:r>
            <a:r>
              <a:rPr lang="en-US" sz="1100" err="1">
                <a:solidFill>
                  <a:schemeClr val="bg1"/>
                </a:solidFill>
                <a:latin typeface="Abadi Extra Light" panose="020B0204020104020204" pitchFamily="34" charset="0"/>
              </a:rPr>
              <a:t>Dako</a:t>
            </a:r>
            <a:r>
              <a:rPr lang="en-US" sz="1100">
                <a:solidFill>
                  <a:schemeClr val="bg1"/>
                </a:solidFill>
                <a:latin typeface="Abadi Extra Light" panose="020B0204020104020204" pitchFamily="34" charset="0"/>
              </a:rPr>
              <a:t> community</a:t>
            </a:r>
          </a:p>
        </p:txBody>
      </p:sp>
    </p:spTree>
    <p:extLst>
      <p:ext uri="{BB962C8B-B14F-4D97-AF65-F5344CB8AC3E}">
        <p14:creationId xmlns:p14="http://schemas.microsoft.com/office/powerpoint/2010/main" val="2349931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803A469-08F9-B1A3-0A89-D8B2C6EF8886}"/>
              </a:ext>
            </a:extLst>
          </p:cNvPr>
          <p:cNvSpPr>
            <a:spLocks noGrp="1"/>
          </p:cNvSpPr>
          <p:nvPr>
            <p:ph type="title"/>
          </p:nvPr>
        </p:nvSpPr>
        <p:spPr/>
        <p:txBody>
          <a:bodyPr/>
          <a:lstStyle/>
          <a:p>
            <a:r>
              <a:rPr lang="en-GB" dirty="0"/>
              <a:t>MANAGEMENT</a:t>
            </a:r>
          </a:p>
        </p:txBody>
      </p:sp>
      <p:sp>
        <p:nvSpPr>
          <p:cNvPr id="4" name="Footer Placeholder 3">
            <a:extLst>
              <a:ext uri="{FF2B5EF4-FFF2-40B4-BE49-F238E27FC236}">
                <a16:creationId xmlns:a16="http://schemas.microsoft.com/office/drawing/2014/main" id="{41F093DC-2B5D-552F-5F79-1926EAF264B0}"/>
              </a:ext>
            </a:extLst>
          </p:cNvPr>
          <p:cNvSpPr>
            <a:spLocks noGrp="1"/>
          </p:cNvSpPr>
          <p:nvPr>
            <p:ph type="ftr" sz="quarter" idx="11"/>
          </p:nvPr>
        </p:nvSpPr>
        <p:spPr>
          <a:xfrm>
            <a:off x="626439" y="6443214"/>
            <a:ext cx="4114800" cy="365125"/>
          </a:xfrm>
        </p:spPr>
        <p:txBody>
          <a:bodyPr/>
          <a:lstStyle/>
          <a:p>
            <a:r>
              <a:rPr lang="it-IT"/>
              <a:t>l     CORPORATE PRESENTATION    l    April 2024</a:t>
            </a:r>
            <a:endParaRPr lang="en-GB"/>
          </a:p>
        </p:txBody>
      </p:sp>
      <p:sp>
        <p:nvSpPr>
          <p:cNvPr id="5" name="Slide Number Placeholder 4">
            <a:extLst>
              <a:ext uri="{FF2B5EF4-FFF2-40B4-BE49-F238E27FC236}">
                <a16:creationId xmlns:a16="http://schemas.microsoft.com/office/drawing/2014/main" id="{B4EE1D7C-F1D8-0F4D-FEC3-FB4E50BB71AB}"/>
              </a:ext>
            </a:extLst>
          </p:cNvPr>
          <p:cNvSpPr>
            <a:spLocks noGrp="1"/>
          </p:cNvSpPr>
          <p:nvPr>
            <p:ph type="sldNum" sz="quarter" idx="12"/>
          </p:nvPr>
        </p:nvSpPr>
        <p:spPr>
          <a:xfrm>
            <a:off x="334177" y="6363791"/>
            <a:ext cx="677538" cy="365125"/>
          </a:xfrm>
        </p:spPr>
        <p:txBody>
          <a:bodyPr/>
          <a:lstStyle/>
          <a:p>
            <a:r>
              <a:rPr lang="en-GB">
                <a:solidFill>
                  <a:srgbClr val="FFFFFF"/>
                </a:solidFill>
                <a:latin typeface="Abadi Extra Light" panose="020B0204020104020204" pitchFamily="34" charset="0"/>
              </a:rPr>
              <a:t>A</a:t>
            </a:r>
            <a:endParaRPr lang="en-GB">
              <a:latin typeface="Arial" panose="020B0604020202020204" pitchFamily="34" charset="0"/>
            </a:endParaRPr>
          </a:p>
          <a:p>
            <a:r>
              <a:rPr lang="en-GB"/>
              <a:t>16 </a:t>
            </a:r>
          </a:p>
        </p:txBody>
      </p:sp>
      <p:graphicFrame>
        <p:nvGraphicFramePr>
          <p:cNvPr id="10" name="Table 7">
            <a:extLst>
              <a:ext uri="{FF2B5EF4-FFF2-40B4-BE49-F238E27FC236}">
                <a16:creationId xmlns:a16="http://schemas.microsoft.com/office/drawing/2014/main" id="{3F41AEA8-2A93-159B-286F-BA6666CA7D12}"/>
              </a:ext>
            </a:extLst>
          </p:cNvPr>
          <p:cNvGraphicFramePr>
            <a:graphicFrameLocks/>
          </p:cNvGraphicFramePr>
          <p:nvPr>
            <p:extLst>
              <p:ext uri="{D42A27DB-BD31-4B8C-83A1-F6EECF244321}">
                <p14:modId xmlns:p14="http://schemas.microsoft.com/office/powerpoint/2010/main" val="3097343642"/>
              </p:ext>
            </p:extLst>
          </p:nvPr>
        </p:nvGraphicFramePr>
        <p:xfrm>
          <a:off x="323385" y="1472469"/>
          <a:ext cx="11500621" cy="5118337"/>
        </p:xfrm>
        <a:graphic>
          <a:graphicData uri="http://schemas.openxmlformats.org/drawingml/2006/table">
            <a:tbl>
              <a:tblPr firstRow="1" bandRow="1">
                <a:tableStyleId>{2D5ABB26-0587-4C30-8999-92F81FD0307C}</a:tableStyleId>
              </a:tblPr>
              <a:tblGrid>
                <a:gridCol w="1030402">
                  <a:extLst>
                    <a:ext uri="{9D8B030D-6E8A-4147-A177-3AD203B41FA5}">
                      <a16:colId xmlns:a16="http://schemas.microsoft.com/office/drawing/2014/main" val="2459416466"/>
                    </a:ext>
                  </a:extLst>
                </a:gridCol>
                <a:gridCol w="1852551">
                  <a:extLst>
                    <a:ext uri="{9D8B030D-6E8A-4147-A177-3AD203B41FA5}">
                      <a16:colId xmlns:a16="http://schemas.microsoft.com/office/drawing/2014/main" val="820113063"/>
                    </a:ext>
                  </a:extLst>
                </a:gridCol>
                <a:gridCol w="8617668">
                  <a:extLst>
                    <a:ext uri="{9D8B030D-6E8A-4147-A177-3AD203B41FA5}">
                      <a16:colId xmlns:a16="http://schemas.microsoft.com/office/drawing/2014/main" val="3329423563"/>
                    </a:ext>
                  </a:extLst>
                </a:gridCol>
              </a:tblGrid>
              <a:tr h="731191">
                <a:tc>
                  <a:txBody>
                    <a:bodyPr/>
                    <a:lstStyle/>
                    <a:p>
                      <a:pPr algn="l">
                        <a:lnSpc>
                          <a:spcPct val="100000"/>
                        </a:lnSpc>
                        <a:spcBef>
                          <a:spcPts val="0"/>
                        </a:spcBef>
                        <a:spcAft>
                          <a:spcPts val="0"/>
                        </a:spcAft>
                      </a:pPr>
                      <a:endParaRPr lang="en-GB" sz="1200">
                        <a:solidFill>
                          <a:schemeClr val="bg1"/>
                        </a:solidFill>
                        <a:latin typeface="Abadi Extra Light" panose="020B0204020104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spcBef>
                          <a:spcPts val="0"/>
                        </a:spcBef>
                        <a:spcAft>
                          <a:spcPts val="0"/>
                        </a:spcAft>
                      </a:pPr>
                      <a:r>
                        <a:rPr lang="en-GB" sz="1200" b="1">
                          <a:solidFill>
                            <a:srgbClr val="F8C001"/>
                          </a:solidFill>
                          <a:latin typeface="Abadi Extra Light" panose="020B0204020104020204" pitchFamily="34" charset="0"/>
                        </a:rPr>
                        <a:t>Bert Monro</a:t>
                      </a:r>
                    </a:p>
                    <a:p>
                      <a:pPr algn="l">
                        <a:lnSpc>
                          <a:spcPct val="100000"/>
                        </a:lnSpc>
                        <a:spcBef>
                          <a:spcPts val="0"/>
                        </a:spcBef>
                        <a:spcAft>
                          <a:spcPts val="0"/>
                        </a:spcAft>
                      </a:pPr>
                      <a:r>
                        <a:rPr lang="en-GB" sz="1200" b="0">
                          <a:solidFill>
                            <a:schemeClr val="tx1">
                              <a:lumMod val="50000"/>
                              <a:lumOff val="50000"/>
                            </a:schemeClr>
                          </a:solidFill>
                          <a:latin typeface="Abadi Extra Light" panose="020B0204020104020204" pitchFamily="34" charset="0"/>
                        </a:rPr>
                        <a:t>CEO &amp; Director</a:t>
                      </a:r>
                    </a:p>
                    <a:p>
                      <a:pPr algn="l">
                        <a:lnSpc>
                          <a:spcPct val="100000"/>
                        </a:lnSpc>
                        <a:spcBef>
                          <a:spcPts val="0"/>
                        </a:spcBef>
                        <a:spcAft>
                          <a:spcPts val="0"/>
                        </a:spcAft>
                      </a:pPr>
                      <a:endParaRPr lang="en-GB" sz="1200" b="1">
                        <a:solidFill>
                          <a:schemeClr val="bg1"/>
                        </a:solidFill>
                        <a:latin typeface="Abadi Extra Light" panose="020B0204020104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a:lnSpc>
                          <a:spcPct val="100000"/>
                        </a:lnSpc>
                        <a:spcBef>
                          <a:spcPts val="0"/>
                        </a:spcBef>
                        <a:spcAft>
                          <a:spcPts val="0"/>
                        </a:spcAft>
                        <a:buFont typeface="Arial" panose="020B0604020202020204" pitchFamily="34" charset="0"/>
                        <a:buChar char="•"/>
                      </a:pPr>
                      <a:r>
                        <a:rPr lang="en-GB" sz="1200">
                          <a:solidFill>
                            <a:schemeClr val="tx1">
                              <a:lumMod val="50000"/>
                              <a:lumOff val="50000"/>
                            </a:schemeClr>
                          </a:solidFill>
                          <a:latin typeface="Abadi Extra Light" panose="020B0204020104020204" pitchFamily="34" charset="0"/>
                        </a:rPr>
                        <a:t>+14 years’ experience within the natural resources industry</a:t>
                      </a:r>
                    </a:p>
                    <a:p>
                      <a:pPr marL="171450" indent="-171450" algn="l">
                        <a:lnSpc>
                          <a:spcPct val="100000"/>
                        </a:lnSpc>
                        <a:spcBef>
                          <a:spcPts val="0"/>
                        </a:spcBef>
                        <a:spcAft>
                          <a:spcPts val="0"/>
                        </a:spcAft>
                        <a:buFont typeface="Arial" panose="020B0604020202020204" pitchFamily="34" charset="0"/>
                        <a:buChar char="•"/>
                      </a:pPr>
                      <a:r>
                        <a:rPr lang="en-GB" sz="1200">
                          <a:solidFill>
                            <a:schemeClr val="tx1">
                              <a:lumMod val="50000"/>
                              <a:lumOff val="50000"/>
                            </a:schemeClr>
                          </a:solidFill>
                          <a:latin typeface="Abadi Extra Light" panose="020B0204020104020204" pitchFamily="34" charset="0"/>
                        </a:rPr>
                        <a:t>Previously worked for HUM advancing its +6Moz of gold resources in West Africa &amp; operational gold mine in Mali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6554257"/>
                  </a:ext>
                </a:extLst>
              </a:tr>
              <a:tr h="731191">
                <a:tc>
                  <a:txBody>
                    <a:bodyPr/>
                    <a:lstStyle/>
                    <a:p>
                      <a:pPr algn="l">
                        <a:lnSpc>
                          <a:spcPct val="100000"/>
                        </a:lnSpc>
                        <a:spcBef>
                          <a:spcPts val="0"/>
                        </a:spcBef>
                        <a:spcAft>
                          <a:spcPts val="0"/>
                        </a:spcAft>
                      </a:pPr>
                      <a:endParaRPr lang="en-GB" sz="1200">
                        <a:solidFill>
                          <a:schemeClr val="bg1"/>
                        </a:solidFill>
                        <a:latin typeface="Abadi Extra Light" panose="020B0204020104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spcBef>
                          <a:spcPts val="0"/>
                        </a:spcBef>
                        <a:spcAft>
                          <a:spcPts val="0"/>
                        </a:spcAft>
                      </a:pPr>
                      <a:r>
                        <a:rPr lang="en-GB" sz="1200" b="1">
                          <a:solidFill>
                            <a:srgbClr val="F8C001"/>
                          </a:solidFill>
                          <a:latin typeface="Abadi Extra Light" panose="020B0204020104020204" pitchFamily="34" charset="0"/>
                        </a:rPr>
                        <a:t>Craig Banfield</a:t>
                      </a:r>
                    </a:p>
                    <a:p>
                      <a:pPr algn="l">
                        <a:lnSpc>
                          <a:spcPct val="100000"/>
                        </a:lnSpc>
                        <a:spcBef>
                          <a:spcPts val="0"/>
                        </a:spcBef>
                        <a:spcAft>
                          <a:spcPts val="0"/>
                        </a:spcAft>
                      </a:pPr>
                      <a:r>
                        <a:rPr lang="en-GB" sz="1200" b="0">
                          <a:solidFill>
                            <a:schemeClr val="tx1">
                              <a:lumMod val="50000"/>
                              <a:lumOff val="50000"/>
                            </a:schemeClr>
                          </a:solidFill>
                          <a:latin typeface="Abadi Extra Light" panose="020B0204020104020204" pitchFamily="34" charset="0"/>
                        </a:rPr>
                        <a:t>CFO &amp; Company Secretary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a:lnSpc>
                          <a:spcPct val="100000"/>
                        </a:lnSpc>
                        <a:spcBef>
                          <a:spcPts val="0"/>
                        </a:spcBef>
                        <a:spcAft>
                          <a:spcPts val="0"/>
                        </a:spcAft>
                        <a:buFont typeface="Arial" panose="020B0604020202020204" pitchFamily="34" charset="0"/>
                        <a:buChar char="•"/>
                      </a:pPr>
                      <a:r>
                        <a:rPr lang="en-GB" sz="1200">
                          <a:solidFill>
                            <a:schemeClr val="tx1">
                              <a:lumMod val="50000"/>
                              <a:lumOff val="50000"/>
                            </a:schemeClr>
                          </a:solidFill>
                          <a:latin typeface="Abadi Extra Light" panose="020B0204020104020204" pitchFamily="34" charset="0"/>
                        </a:rPr>
                        <a:t>+25 years’ experience in finance roles in UK and TSX listed resource focused companies</a:t>
                      </a:r>
                    </a:p>
                    <a:p>
                      <a:pPr marL="171450" indent="-171450" algn="l">
                        <a:lnSpc>
                          <a:spcPct val="100000"/>
                        </a:lnSpc>
                        <a:spcBef>
                          <a:spcPts val="0"/>
                        </a:spcBef>
                        <a:spcAft>
                          <a:spcPts val="0"/>
                        </a:spcAft>
                        <a:buFont typeface="Arial" panose="020B0604020202020204" pitchFamily="34" charset="0"/>
                        <a:buChar char="•"/>
                      </a:pPr>
                      <a:r>
                        <a:rPr lang="en-GB" sz="1200">
                          <a:solidFill>
                            <a:schemeClr val="tx1">
                              <a:lumMod val="50000"/>
                              <a:lumOff val="50000"/>
                            </a:schemeClr>
                          </a:solidFill>
                          <a:latin typeface="Abadi Extra Light" panose="020B0204020104020204" pitchFamily="34" charset="0"/>
                        </a:rPr>
                        <a:t>Fellow of The Institute of Chartered Accountants in England &amp; Wales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744334"/>
                  </a:ext>
                </a:extLst>
              </a:tr>
              <a:tr h="731191">
                <a:tc>
                  <a:txBody>
                    <a:bodyPr/>
                    <a:lstStyle/>
                    <a:p>
                      <a:pPr algn="l">
                        <a:lnSpc>
                          <a:spcPct val="100000"/>
                        </a:lnSpc>
                        <a:spcBef>
                          <a:spcPts val="0"/>
                        </a:spcBef>
                        <a:spcAft>
                          <a:spcPts val="0"/>
                        </a:spcAft>
                      </a:pPr>
                      <a:endParaRPr lang="en-GB" sz="1200">
                        <a:solidFill>
                          <a:schemeClr val="bg1"/>
                        </a:solidFill>
                        <a:latin typeface="Abadi Extra Light" panose="020B0204020104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8C001"/>
                          </a:solidFill>
                          <a:latin typeface="Abadi Extra Light" panose="020B0204020104020204" pitchFamily="34" charset="0"/>
                        </a:rPr>
                        <a:t>Lourens </a:t>
                      </a:r>
                      <a:r>
                        <a:rPr lang="en-GB" sz="1200" b="1" err="1">
                          <a:solidFill>
                            <a:srgbClr val="F8C001"/>
                          </a:solidFill>
                          <a:latin typeface="Abadi Extra Light" panose="020B0204020104020204" pitchFamily="34" charset="0"/>
                        </a:rPr>
                        <a:t>Steenekamp</a:t>
                      </a:r>
                      <a:r>
                        <a:rPr lang="en-GB" sz="1200" b="1">
                          <a:solidFill>
                            <a:srgbClr val="F8C001"/>
                          </a:solidFill>
                          <a:latin typeface="Abadi Extra Light" panose="020B0204020104020204" pitchFamily="34" charset="0"/>
                        </a:rPr>
                        <a:t> </a:t>
                      </a:r>
                    </a:p>
                    <a:p>
                      <a:pPr algn="l">
                        <a:lnSpc>
                          <a:spcPct val="100000"/>
                        </a:lnSpc>
                        <a:spcBef>
                          <a:spcPts val="0"/>
                        </a:spcBef>
                        <a:spcAft>
                          <a:spcPts val="0"/>
                        </a:spcAft>
                      </a:pPr>
                      <a:r>
                        <a:rPr lang="en-GB" sz="1200" b="0">
                          <a:solidFill>
                            <a:schemeClr val="tx1">
                              <a:lumMod val="50000"/>
                              <a:lumOff val="50000"/>
                            </a:schemeClr>
                          </a:solidFill>
                          <a:latin typeface="Abadi Extra Light" panose="020B0204020104020204" pitchFamily="34" charset="0"/>
                        </a:rPr>
                        <a:t>Project Director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lgn="l">
                        <a:lnSpc>
                          <a:spcPct val="100000"/>
                        </a:lnSpc>
                        <a:spcBef>
                          <a:spcPts val="0"/>
                        </a:spcBef>
                        <a:spcAft>
                          <a:spcPts val="0"/>
                        </a:spcAft>
                        <a:buFont typeface="Arial"/>
                        <a:buChar char="•"/>
                      </a:pPr>
                      <a:r>
                        <a:rPr lang="en-GB" sz="1200" b="0" i="0" u="none" strike="noStrike" noProof="0">
                          <a:solidFill>
                            <a:schemeClr val="tx1">
                              <a:lumMod val="50000"/>
                              <a:lumOff val="50000"/>
                            </a:schemeClr>
                          </a:solidFill>
                          <a:latin typeface="Abadi Extra Light" panose="020B0204020104020204" pitchFamily="34" charset="0"/>
                        </a:rPr>
                        <a:t>An experienced mining professional with a career spanning over three decades</a:t>
                      </a:r>
                      <a:endParaRPr lang="en-US" sz="1200" b="0" i="0" u="none" strike="noStrike" noProof="0">
                        <a:solidFill>
                          <a:schemeClr val="tx1">
                            <a:lumMod val="50000"/>
                            <a:lumOff val="50000"/>
                          </a:schemeClr>
                        </a:solidFill>
                        <a:latin typeface="Abadi Extra Light" panose="020B0204020104020204" pitchFamily="34" charset="0"/>
                      </a:endParaRPr>
                    </a:p>
                    <a:p>
                      <a:pPr marL="171450" lvl="0" indent="-171450" algn="l">
                        <a:lnSpc>
                          <a:spcPct val="100000"/>
                        </a:lnSpc>
                        <a:spcBef>
                          <a:spcPts val="0"/>
                        </a:spcBef>
                        <a:spcAft>
                          <a:spcPts val="0"/>
                        </a:spcAft>
                        <a:buFont typeface="Arial"/>
                        <a:buChar char="•"/>
                      </a:pPr>
                      <a:r>
                        <a:rPr lang="en-GB" sz="1200" b="0" i="0" u="none" strike="noStrike" noProof="0">
                          <a:solidFill>
                            <a:schemeClr val="tx1">
                              <a:lumMod val="50000"/>
                              <a:lumOff val="50000"/>
                            </a:schemeClr>
                          </a:solidFill>
                          <a:latin typeface="Abadi Extra Light" panose="020B0204020104020204" pitchFamily="34" charset="0"/>
                        </a:rPr>
                        <a:t>Starting with Gold Fields in the early 1990s, he has recently held a project manager position at both Resolute Mining in Mali, and Perseus Mining in Cote d'Ivoire</a:t>
                      </a:r>
                      <a:endParaRPr lang="en-GB" sz="1200">
                        <a:solidFill>
                          <a:schemeClr val="tx1">
                            <a:lumMod val="50000"/>
                            <a:lumOff val="50000"/>
                          </a:schemeClr>
                        </a:solidFill>
                        <a:latin typeface="Abadi Extra Light" panose="020B0204020104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3517919"/>
                  </a:ext>
                </a:extLst>
              </a:tr>
              <a:tr h="731191">
                <a:tc>
                  <a:txBody>
                    <a:bodyPr/>
                    <a:lstStyle/>
                    <a:p>
                      <a:pPr algn="l">
                        <a:lnSpc>
                          <a:spcPct val="100000"/>
                        </a:lnSpc>
                        <a:spcBef>
                          <a:spcPts val="0"/>
                        </a:spcBef>
                        <a:spcAft>
                          <a:spcPts val="0"/>
                        </a:spcAft>
                      </a:pPr>
                      <a:endParaRPr lang="en-GB" sz="1200">
                        <a:solidFill>
                          <a:schemeClr val="bg1"/>
                        </a:solidFill>
                        <a:latin typeface="Abadi Extra Light" panose="020B0204020104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spcBef>
                          <a:spcPts val="0"/>
                        </a:spcBef>
                        <a:spcAft>
                          <a:spcPts val="0"/>
                        </a:spcAft>
                      </a:pPr>
                      <a:r>
                        <a:rPr lang="en-GB" sz="1200" b="1" dirty="0">
                          <a:solidFill>
                            <a:srgbClr val="F8C001"/>
                          </a:solidFill>
                          <a:latin typeface="Abadi Extra Light" panose="020B0204020104020204" pitchFamily="34" charset="0"/>
                        </a:rPr>
                        <a:t>Murray Paterson </a:t>
                      </a:r>
                    </a:p>
                    <a:p>
                      <a:pPr algn="l">
                        <a:lnSpc>
                          <a:spcPct val="100000"/>
                        </a:lnSpc>
                        <a:spcBef>
                          <a:spcPts val="0"/>
                        </a:spcBef>
                        <a:spcAft>
                          <a:spcPts val="0"/>
                        </a:spcAft>
                      </a:pPr>
                      <a:r>
                        <a:rPr lang="en-GB" sz="1200" b="0" dirty="0">
                          <a:solidFill>
                            <a:schemeClr val="tx1">
                              <a:lumMod val="50000"/>
                              <a:lumOff val="50000"/>
                            </a:schemeClr>
                          </a:solidFill>
                          <a:latin typeface="Abadi Extra Light" panose="020B0204020104020204" pitchFamily="34" charset="0"/>
                        </a:rPr>
                        <a:t>Head of Geology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lumMod val="50000"/>
                              <a:lumOff val="50000"/>
                            </a:schemeClr>
                          </a:solidFill>
                          <a:latin typeface="Abadi Extra Light" panose="020B0204020104020204" pitchFamily="34" charset="0"/>
                        </a:rPr>
                        <a:t>Accomplished geologist with extensive experience of mine start-ups in West Africa</a:t>
                      </a:r>
                    </a:p>
                    <a:p>
                      <a:pPr marL="171450" indent="-171450" algn="l">
                        <a:lnSpc>
                          <a:spcPct val="100000"/>
                        </a:lnSpc>
                        <a:spcBef>
                          <a:spcPts val="0"/>
                        </a:spcBef>
                        <a:spcAft>
                          <a:spcPts val="0"/>
                        </a:spcAft>
                        <a:buFont typeface="Arial" panose="020B0604020202020204" pitchFamily="34" charset="0"/>
                        <a:buChar char="•"/>
                      </a:pPr>
                      <a:r>
                        <a:rPr lang="en-GB" sz="1200" dirty="0">
                          <a:solidFill>
                            <a:schemeClr val="tx1">
                              <a:lumMod val="50000"/>
                              <a:lumOff val="50000"/>
                            </a:schemeClr>
                          </a:solidFill>
                          <a:latin typeface="Abadi Extra Light" panose="020B0204020104020204" pitchFamily="34" charset="0"/>
                        </a:rPr>
                        <a:t>Has held significant roles for both AngloGold Ashanti and </a:t>
                      </a:r>
                      <a:r>
                        <a:rPr lang="en-GB" sz="1200" dirty="0" err="1">
                          <a:solidFill>
                            <a:schemeClr val="tx1">
                              <a:lumMod val="50000"/>
                              <a:lumOff val="50000"/>
                            </a:schemeClr>
                          </a:solidFill>
                          <a:latin typeface="Abadi Extra Light" panose="020B0204020104020204" pitchFamily="34" charset="0"/>
                        </a:rPr>
                        <a:t>Randgold</a:t>
                      </a:r>
                      <a:r>
                        <a:rPr lang="en-GB" sz="1200" dirty="0">
                          <a:solidFill>
                            <a:schemeClr val="tx1">
                              <a:lumMod val="50000"/>
                              <a:lumOff val="50000"/>
                            </a:schemeClr>
                          </a:solidFill>
                          <a:latin typeface="Abadi Extra Light" panose="020B0204020104020204" pitchFamily="34" charset="0"/>
                        </a:rPr>
                        <a:t> in Mali – Managing significant drill programmes, overseeing technical studies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6308506"/>
                  </a:ext>
                </a:extLst>
              </a:tr>
              <a:tr h="731191">
                <a:tc>
                  <a:txBody>
                    <a:bodyPr/>
                    <a:lstStyle/>
                    <a:p>
                      <a:pPr algn="l">
                        <a:lnSpc>
                          <a:spcPct val="100000"/>
                        </a:lnSpc>
                        <a:spcBef>
                          <a:spcPts val="0"/>
                        </a:spcBef>
                        <a:spcAft>
                          <a:spcPts val="0"/>
                        </a:spcAft>
                      </a:pPr>
                      <a:endParaRPr lang="en-GB" sz="1200">
                        <a:solidFill>
                          <a:schemeClr val="bg1"/>
                        </a:solidFill>
                        <a:latin typeface="Abadi Extra Light" panose="020B0204020104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8C001"/>
                          </a:solidFill>
                          <a:latin typeface="Abadi Extra Light" panose="020B0204020104020204" pitchFamily="34" charset="0"/>
                        </a:rPr>
                        <a:t>Siaka </a:t>
                      </a:r>
                      <a:r>
                        <a:rPr lang="en-GB" sz="1200" b="1" dirty="0" err="1">
                          <a:solidFill>
                            <a:srgbClr val="F8C001"/>
                          </a:solidFill>
                          <a:latin typeface="Abadi Extra Light" panose="020B0204020104020204" pitchFamily="34" charset="0"/>
                        </a:rPr>
                        <a:t>Koumare</a:t>
                      </a:r>
                      <a:endParaRPr lang="en-GB" sz="1200" b="1" dirty="0">
                        <a:solidFill>
                          <a:srgbClr val="F8C001"/>
                        </a:solidFill>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lumMod val="50000"/>
                              <a:lumOff val="50000"/>
                            </a:schemeClr>
                          </a:solidFill>
                          <a:latin typeface="Abadi Extra Light" panose="020B0204020104020204" pitchFamily="34" charset="0"/>
                        </a:rPr>
                        <a:t>Country Manager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a:lnSpc>
                          <a:spcPct val="100000"/>
                        </a:lnSpc>
                        <a:spcBef>
                          <a:spcPts val="0"/>
                        </a:spcBef>
                        <a:spcAft>
                          <a:spcPts val="0"/>
                        </a:spcAft>
                        <a:buFont typeface="Arial" panose="020B0604020202020204" pitchFamily="34" charset="0"/>
                        <a:buChar char="•"/>
                      </a:pPr>
                      <a:r>
                        <a:rPr lang="en-GB" sz="1200">
                          <a:solidFill>
                            <a:schemeClr val="tx1">
                              <a:lumMod val="50000"/>
                              <a:lumOff val="50000"/>
                            </a:schemeClr>
                          </a:solidFill>
                          <a:latin typeface="Abadi Extra Light" panose="020B0204020104020204" pitchFamily="34" charset="0"/>
                        </a:rPr>
                        <a:t>An exploration geologist with over 25 years’ experience in West Africa</a:t>
                      </a:r>
                    </a:p>
                    <a:p>
                      <a:pPr marL="171450" indent="-171450" algn="l">
                        <a:lnSpc>
                          <a:spcPct val="100000"/>
                        </a:lnSpc>
                        <a:spcBef>
                          <a:spcPts val="0"/>
                        </a:spcBef>
                        <a:spcAft>
                          <a:spcPts val="0"/>
                        </a:spcAft>
                        <a:buFont typeface="Arial" panose="020B0604020202020204" pitchFamily="34" charset="0"/>
                        <a:buChar char="•"/>
                      </a:pPr>
                      <a:r>
                        <a:rPr lang="en-GB" sz="1200">
                          <a:solidFill>
                            <a:schemeClr val="tx1">
                              <a:lumMod val="50000"/>
                              <a:lumOff val="50000"/>
                            </a:schemeClr>
                          </a:solidFill>
                          <a:latin typeface="Abadi Extra Light" panose="020B0204020104020204" pitchFamily="34" charset="0"/>
                        </a:rPr>
                        <a:t>Has been involved in mineral exploration programmes for gold in West Africa &amp; has worked for a number of successful Canadian &amp; British companies in Mali, Guinea, Sierra Leone &amp; Senegal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1876758"/>
                  </a:ext>
                </a:extLst>
              </a:tr>
              <a:tr h="731191">
                <a:tc>
                  <a:txBody>
                    <a:bodyPr/>
                    <a:lstStyle/>
                    <a:p>
                      <a:pPr algn="l">
                        <a:lnSpc>
                          <a:spcPct val="100000"/>
                        </a:lnSpc>
                        <a:spcBef>
                          <a:spcPts val="0"/>
                        </a:spcBef>
                        <a:spcAft>
                          <a:spcPts val="0"/>
                        </a:spcAft>
                      </a:pPr>
                      <a:endParaRPr lang="en-GB" sz="1200">
                        <a:solidFill>
                          <a:schemeClr val="bg1"/>
                        </a:solidFill>
                        <a:latin typeface="Abadi Extra Light" panose="020B0204020104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spcBef>
                          <a:spcPts val="0"/>
                        </a:spcBef>
                        <a:spcAft>
                          <a:spcPts val="0"/>
                        </a:spcAft>
                      </a:pPr>
                      <a:r>
                        <a:rPr lang="en-GB" sz="1200" b="1" err="1">
                          <a:solidFill>
                            <a:srgbClr val="F8C001"/>
                          </a:solidFill>
                          <a:latin typeface="Abadi Extra Light" panose="020B0204020104020204" pitchFamily="34" charset="0"/>
                        </a:rPr>
                        <a:t>Djibril</a:t>
                      </a:r>
                      <a:r>
                        <a:rPr lang="en-GB" sz="1200" b="1">
                          <a:solidFill>
                            <a:srgbClr val="F8C001"/>
                          </a:solidFill>
                          <a:latin typeface="Abadi Extra Light" panose="020B0204020104020204" pitchFamily="34" charset="0"/>
                        </a:rPr>
                        <a:t> Sanogo</a:t>
                      </a:r>
                    </a:p>
                    <a:p>
                      <a:pPr algn="l">
                        <a:lnSpc>
                          <a:spcPct val="100000"/>
                        </a:lnSpc>
                        <a:spcBef>
                          <a:spcPts val="0"/>
                        </a:spcBef>
                        <a:spcAft>
                          <a:spcPts val="0"/>
                        </a:spcAft>
                      </a:pPr>
                      <a:r>
                        <a:rPr lang="en-GB" sz="1200" b="0">
                          <a:solidFill>
                            <a:schemeClr val="tx1">
                              <a:lumMod val="50000"/>
                              <a:lumOff val="50000"/>
                            </a:schemeClr>
                          </a:solidFill>
                          <a:latin typeface="Abadi Extra Light" panose="020B0204020104020204" pitchFamily="34" charset="0"/>
                        </a:rPr>
                        <a:t>ESG Manager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a:lnSpc>
                          <a:spcPct val="100000"/>
                        </a:lnSpc>
                        <a:spcBef>
                          <a:spcPts val="0"/>
                        </a:spcBef>
                        <a:spcAft>
                          <a:spcPts val="0"/>
                        </a:spcAft>
                        <a:buFont typeface="Arial" panose="020B0604020202020204" pitchFamily="34" charset="0"/>
                        <a:buChar char="•"/>
                      </a:pPr>
                      <a:r>
                        <a:rPr lang="en-GB" sz="1200" dirty="0">
                          <a:solidFill>
                            <a:schemeClr val="tx1">
                              <a:lumMod val="50000"/>
                              <a:lumOff val="50000"/>
                            </a:schemeClr>
                          </a:solidFill>
                          <a:latin typeface="Abadi Extra Light" panose="020B0204020104020204" pitchFamily="34" charset="0"/>
                        </a:rPr>
                        <a:t>+15 years’ experience overseeing environmental and community management in Mali</a:t>
                      </a:r>
                    </a:p>
                    <a:p>
                      <a:pPr marL="171450" indent="-171450" algn="l">
                        <a:lnSpc>
                          <a:spcPct val="100000"/>
                        </a:lnSpc>
                        <a:spcBef>
                          <a:spcPts val="0"/>
                        </a:spcBef>
                        <a:spcAft>
                          <a:spcPts val="0"/>
                        </a:spcAft>
                        <a:buFont typeface="Arial" panose="020B0604020202020204" pitchFamily="34" charset="0"/>
                        <a:buChar char="•"/>
                      </a:pPr>
                      <a:r>
                        <a:rPr lang="en-GB" sz="1200" dirty="0">
                          <a:solidFill>
                            <a:schemeClr val="tx1">
                              <a:lumMod val="50000"/>
                              <a:lumOff val="50000"/>
                            </a:schemeClr>
                          </a:solidFill>
                          <a:latin typeface="Abadi Extra Light" panose="020B0204020104020204" pitchFamily="34" charset="0"/>
                        </a:rPr>
                        <a:t>Previously worked for several large gold mining companies including AngloGold Ashanti and Resolute Mining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6026938"/>
                  </a:ext>
                </a:extLst>
              </a:tr>
              <a:tr h="731191">
                <a:tc>
                  <a:txBody>
                    <a:bodyPr/>
                    <a:lstStyle/>
                    <a:p>
                      <a:pPr algn="l">
                        <a:lnSpc>
                          <a:spcPct val="100000"/>
                        </a:lnSpc>
                        <a:spcBef>
                          <a:spcPts val="0"/>
                        </a:spcBef>
                        <a:spcAft>
                          <a:spcPts val="0"/>
                        </a:spcAft>
                      </a:pPr>
                      <a:endParaRPr lang="en-GB" sz="1200">
                        <a:solidFill>
                          <a:schemeClr val="bg1"/>
                        </a:solidFill>
                        <a:latin typeface="Abadi Extra Light" panose="020B0204020104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spcBef>
                          <a:spcPts val="0"/>
                        </a:spcBef>
                        <a:spcAft>
                          <a:spcPts val="0"/>
                        </a:spcAft>
                      </a:pPr>
                      <a:r>
                        <a:rPr lang="en-GB" sz="1200" b="1">
                          <a:solidFill>
                            <a:srgbClr val="F8C001"/>
                          </a:solidFill>
                          <a:latin typeface="Abadi Extra Light" panose="020B0204020104020204" pitchFamily="34" charset="0"/>
                        </a:rPr>
                        <a:t>Frikkie Fourie</a:t>
                      </a:r>
                    </a:p>
                    <a:p>
                      <a:pPr algn="l">
                        <a:lnSpc>
                          <a:spcPct val="100000"/>
                        </a:lnSpc>
                        <a:spcBef>
                          <a:spcPts val="0"/>
                        </a:spcBef>
                        <a:spcAft>
                          <a:spcPts val="0"/>
                        </a:spcAft>
                      </a:pPr>
                      <a:r>
                        <a:rPr lang="en-GB" sz="1200" b="0">
                          <a:solidFill>
                            <a:schemeClr val="tx1">
                              <a:lumMod val="50000"/>
                              <a:lumOff val="50000"/>
                            </a:schemeClr>
                          </a:solidFill>
                          <a:latin typeface="Abadi Extra Light" panose="020B0204020104020204" pitchFamily="34" charset="0"/>
                        </a:rPr>
                        <a:t>Mining Consultant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lgn="l">
                        <a:lnSpc>
                          <a:spcPct val="100000"/>
                        </a:lnSpc>
                        <a:spcBef>
                          <a:spcPts val="0"/>
                        </a:spcBef>
                        <a:spcAft>
                          <a:spcPts val="0"/>
                        </a:spcAft>
                        <a:buFont typeface="Arial" panose="020B0604020202020204" pitchFamily="34" charset="0"/>
                        <a:buChar char="•"/>
                      </a:pPr>
                      <a:r>
                        <a:rPr lang="en-GB" sz="1200" b="0" i="0" u="none" strike="noStrike" noProof="0" dirty="0">
                          <a:solidFill>
                            <a:schemeClr val="tx1">
                              <a:lumMod val="50000"/>
                              <a:lumOff val="50000"/>
                            </a:schemeClr>
                          </a:solidFill>
                          <a:latin typeface="Abadi Extra Light" panose="020B0204020104020204" pitchFamily="34" charset="0"/>
                        </a:rPr>
                        <a:t>A mining consultant with extensive experience in Africa</a:t>
                      </a:r>
                      <a:endParaRPr lang="en-US" sz="1200" dirty="0">
                        <a:solidFill>
                          <a:schemeClr val="tx1">
                            <a:lumMod val="50000"/>
                            <a:lumOff val="50000"/>
                          </a:schemeClr>
                        </a:solidFill>
                        <a:latin typeface="Abadi Extra Light" panose="020B0204020104020204" pitchFamily="34" charset="0"/>
                      </a:endParaRPr>
                    </a:p>
                    <a:p>
                      <a:pPr marL="171450" lvl="0" indent="-171450" algn="l">
                        <a:lnSpc>
                          <a:spcPct val="100000"/>
                        </a:lnSpc>
                        <a:spcBef>
                          <a:spcPts val="0"/>
                        </a:spcBef>
                        <a:spcAft>
                          <a:spcPts val="0"/>
                        </a:spcAft>
                        <a:buFont typeface="Arial" panose="020B0604020202020204" pitchFamily="34" charset="0"/>
                        <a:buChar char="•"/>
                      </a:pPr>
                      <a:r>
                        <a:rPr lang="en-GB" sz="1200" b="0" i="0" u="none" strike="noStrike" noProof="0" dirty="0">
                          <a:solidFill>
                            <a:schemeClr val="tx1">
                              <a:lumMod val="50000"/>
                              <a:lumOff val="50000"/>
                            </a:schemeClr>
                          </a:solidFill>
                          <a:latin typeface="Abadi Extra Light" panose="020B0204020104020204" pitchFamily="34" charset="0"/>
                        </a:rPr>
                        <a:t>Joined Galiano Gold in 2016 where he was promoted to Vice President of Mining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2540439"/>
                  </a:ext>
                </a:extLst>
              </a:tr>
            </a:tbl>
          </a:graphicData>
        </a:graphic>
      </p:graphicFrame>
      <p:pic>
        <p:nvPicPr>
          <p:cNvPr id="13" name="Picture 12">
            <a:extLst>
              <a:ext uri="{FF2B5EF4-FFF2-40B4-BE49-F238E27FC236}">
                <a16:creationId xmlns:a16="http://schemas.microsoft.com/office/drawing/2014/main" id="{029BCDFC-A52A-6F0F-C10E-8695184ABF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6556"/>
          <a:stretch/>
        </p:blipFill>
        <p:spPr>
          <a:xfrm>
            <a:off x="367994" y="4422278"/>
            <a:ext cx="673722" cy="662610"/>
          </a:xfrm>
          <a:prstGeom prst="rect">
            <a:avLst/>
          </a:prstGeom>
        </p:spPr>
      </p:pic>
      <p:sp>
        <p:nvSpPr>
          <p:cNvPr id="15" name="Oval 14">
            <a:extLst>
              <a:ext uri="{FF2B5EF4-FFF2-40B4-BE49-F238E27FC236}">
                <a16:creationId xmlns:a16="http://schemas.microsoft.com/office/drawing/2014/main" id="{999751FB-BD6A-865F-FEE0-5A28BED6C8E0}"/>
              </a:ext>
            </a:extLst>
          </p:cNvPr>
          <p:cNvSpPr>
            <a:spLocks/>
          </p:cNvSpPr>
          <p:nvPr/>
        </p:nvSpPr>
        <p:spPr>
          <a:xfrm>
            <a:off x="464638" y="3737842"/>
            <a:ext cx="586800" cy="586800"/>
          </a:xfrm>
          <a:prstGeom prst="ellipse">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 name="Oval 2">
            <a:extLst>
              <a:ext uri="{FF2B5EF4-FFF2-40B4-BE49-F238E27FC236}">
                <a16:creationId xmlns:a16="http://schemas.microsoft.com/office/drawing/2014/main" id="{C3469045-10B3-CE50-21A7-1441236E7948}"/>
              </a:ext>
            </a:extLst>
          </p:cNvPr>
          <p:cNvSpPr/>
          <p:nvPr/>
        </p:nvSpPr>
        <p:spPr>
          <a:xfrm>
            <a:off x="474156" y="1567187"/>
            <a:ext cx="587752" cy="586800"/>
          </a:xfrm>
          <a:prstGeom prst="ellipse">
            <a:avLst/>
          </a:prstGeom>
          <a:blipFill dpi="0" rotWithShape="1">
            <a:blip r:embed="rId5"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507404A-74A1-D13F-028B-02DAF0FB7DE5}"/>
              </a:ext>
            </a:extLst>
          </p:cNvPr>
          <p:cNvSpPr/>
          <p:nvPr/>
        </p:nvSpPr>
        <p:spPr>
          <a:xfrm>
            <a:off x="474156" y="2292671"/>
            <a:ext cx="537559" cy="586800"/>
          </a:xfrm>
          <a:prstGeom prst="ellipse">
            <a:avLst/>
          </a:prstGeom>
          <a:blipFill dpi="0" rotWithShape="1">
            <a:blip r:embed="rId6"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5447CB21-DB84-6AE9-A800-C08E55CD5F30}"/>
              </a:ext>
            </a:extLst>
          </p:cNvPr>
          <p:cNvSpPr/>
          <p:nvPr/>
        </p:nvSpPr>
        <p:spPr>
          <a:xfrm>
            <a:off x="474156" y="5212911"/>
            <a:ext cx="577283" cy="586800"/>
          </a:xfrm>
          <a:prstGeom prst="ellipse">
            <a:avLst/>
          </a:prstGeom>
          <a:blipFill dpi="0" rotWithShape="1">
            <a:blip r:embed="rId7"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45E0F457-551B-B15E-A2A3-D8E68F3B32E4}"/>
              </a:ext>
            </a:extLst>
          </p:cNvPr>
          <p:cNvSpPr/>
          <p:nvPr/>
        </p:nvSpPr>
        <p:spPr>
          <a:xfrm>
            <a:off x="474156" y="5879621"/>
            <a:ext cx="577283" cy="586800"/>
          </a:xfrm>
          <a:prstGeom prst="ellipse">
            <a:avLst/>
          </a:prstGeom>
          <a:blipFill dpi="0" rotWithShape="1">
            <a:blip r:embed="rId8"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78073561-80B7-7B30-4CA8-AB032B86304E}"/>
              </a:ext>
            </a:extLst>
          </p:cNvPr>
          <p:cNvSpPr/>
          <p:nvPr/>
        </p:nvSpPr>
        <p:spPr>
          <a:xfrm>
            <a:off x="474156" y="3008489"/>
            <a:ext cx="587752" cy="586800"/>
          </a:xfrm>
          <a:prstGeom prst="ellipse">
            <a:avLst/>
          </a:prstGeom>
          <a:blipFill dpi="0" rotWithShape="1">
            <a:blip r:embed="rId9"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61632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a:extLst>
              <a:ext uri="{FF2B5EF4-FFF2-40B4-BE49-F238E27FC236}">
                <a16:creationId xmlns:a16="http://schemas.microsoft.com/office/drawing/2014/main" id="{78123756-7FBB-6CAD-45BE-2E69E26A8190}"/>
              </a:ext>
            </a:extLst>
          </p:cNvPr>
          <p:cNvSpPr>
            <a:spLocks noGrp="1"/>
          </p:cNvSpPr>
          <p:nvPr>
            <p:ph type="title"/>
          </p:nvPr>
        </p:nvSpPr>
        <p:spPr/>
        <p:txBody>
          <a:bodyPr/>
          <a:lstStyle/>
          <a:p>
            <a:r>
              <a:rPr lang="en-GB"/>
              <a:t>INVESTMENT CASE</a:t>
            </a:r>
          </a:p>
        </p:txBody>
      </p:sp>
      <p:sp>
        <p:nvSpPr>
          <p:cNvPr id="4" name="Footer Placeholder 3">
            <a:extLst>
              <a:ext uri="{FF2B5EF4-FFF2-40B4-BE49-F238E27FC236}">
                <a16:creationId xmlns:a16="http://schemas.microsoft.com/office/drawing/2014/main" id="{92410769-B486-B332-3F8D-BD29D1706C78}"/>
              </a:ext>
            </a:extLst>
          </p:cNvPr>
          <p:cNvSpPr>
            <a:spLocks noGrp="1"/>
          </p:cNvSpPr>
          <p:nvPr>
            <p:ph type="ftr" sz="quarter" idx="11"/>
          </p:nvPr>
        </p:nvSpPr>
        <p:spPr/>
        <p:txBody>
          <a:bodyPr/>
          <a:lstStyle/>
          <a:p>
            <a:r>
              <a:rPr lang="it-IT"/>
              <a:t>l     CORPORATE PRESENTATION    l    April 2024</a:t>
            </a:r>
            <a:endParaRPr lang="en-GB"/>
          </a:p>
        </p:txBody>
      </p:sp>
      <p:sp>
        <p:nvSpPr>
          <p:cNvPr id="5" name="Slide Number Placeholder 4">
            <a:extLst>
              <a:ext uri="{FF2B5EF4-FFF2-40B4-BE49-F238E27FC236}">
                <a16:creationId xmlns:a16="http://schemas.microsoft.com/office/drawing/2014/main" id="{DBCDFCEC-6F9B-7652-F227-81D2129716B6}"/>
              </a:ext>
            </a:extLst>
          </p:cNvPr>
          <p:cNvSpPr>
            <a:spLocks noGrp="1"/>
          </p:cNvSpPr>
          <p:nvPr>
            <p:ph type="sldNum" sz="quarter" idx="12"/>
          </p:nvPr>
        </p:nvSpPr>
        <p:spPr/>
        <p:txBody>
          <a:bodyPr/>
          <a:lstStyle/>
          <a:p>
            <a:fld id="{FCBF8F21-0EB5-41CC-AF8C-A4704FFD9176}" type="slidenum">
              <a:rPr lang="en-GB" smtClean="0"/>
              <a:pPr/>
              <a:t>18</a:t>
            </a:fld>
            <a:endParaRPr lang="en-GB"/>
          </a:p>
        </p:txBody>
      </p:sp>
      <p:graphicFrame>
        <p:nvGraphicFramePr>
          <p:cNvPr id="7" name="Table 36">
            <a:extLst>
              <a:ext uri="{FF2B5EF4-FFF2-40B4-BE49-F238E27FC236}">
                <a16:creationId xmlns:a16="http://schemas.microsoft.com/office/drawing/2014/main" id="{305B7413-2BAA-2A9E-A8FC-DD964D9FF68A}"/>
              </a:ext>
            </a:extLst>
          </p:cNvPr>
          <p:cNvGraphicFramePr>
            <a:graphicFrameLocks/>
          </p:cNvGraphicFramePr>
          <p:nvPr>
            <p:extLst>
              <p:ext uri="{D42A27DB-BD31-4B8C-83A1-F6EECF244321}">
                <p14:modId xmlns:p14="http://schemas.microsoft.com/office/powerpoint/2010/main" val="3788465388"/>
              </p:ext>
            </p:extLst>
          </p:nvPr>
        </p:nvGraphicFramePr>
        <p:xfrm>
          <a:off x="6731794" y="956112"/>
          <a:ext cx="4861914" cy="5591286"/>
        </p:xfrm>
        <a:graphic>
          <a:graphicData uri="http://schemas.openxmlformats.org/drawingml/2006/table">
            <a:tbl>
              <a:tblPr firstRow="1" bandRow="1">
                <a:tableStyleId>{2D5ABB26-0587-4C30-8999-92F81FD0307C}</a:tableStyleId>
              </a:tblPr>
              <a:tblGrid>
                <a:gridCol w="2430957">
                  <a:extLst>
                    <a:ext uri="{9D8B030D-6E8A-4147-A177-3AD203B41FA5}">
                      <a16:colId xmlns:a16="http://schemas.microsoft.com/office/drawing/2014/main" val="1262440983"/>
                    </a:ext>
                  </a:extLst>
                </a:gridCol>
                <a:gridCol w="2430957">
                  <a:extLst>
                    <a:ext uri="{9D8B030D-6E8A-4147-A177-3AD203B41FA5}">
                      <a16:colId xmlns:a16="http://schemas.microsoft.com/office/drawing/2014/main" val="3848556053"/>
                    </a:ext>
                  </a:extLst>
                </a:gridCol>
              </a:tblGrid>
              <a:tr h="1863762">
                <a:tc>
                  <a:txBody>
                    <a:bodyPr/>
                    <a:lstStyle/>
                    <a:p>
                      <a:pPr algn="ctr"/>
                      <a:r>
                        <a:rPr lang="en-GB" sz="1600" b="1">
                          <a:solidFill>
                            <a:schemeClr val="bg1"/>
                          </a:solidFill>
                          <a:latin typeface="Abadi Extra Light" panose="020B0204020104020204" pitchFamily="34" charset="0"/>
                        </a:rPr>
                        <a:t>Clear Path</a:t>
                      </a:r>
                    </a:p>
                    <a:p>
                      <a:pPr algn="ctr"/>
                      <a:endParaRPr lang="en-GB" sz="1400">
                        <a:solidFill>
                          <a:schemeClr val="bg1"/>
                        </a:solidFill>
                        <a:latin typeface="Abadi Extra Light" panose="020B0204020104020204" pitchFamily="34" charset="0"/>
                      </a:endParaRPr>
                    </a:p>
                    <a:p>
                      <a:pPr algn="ctr"/>
                      <a:endParaRPr lang="en-GB" sz="1400">
                        <a:solidFill>
                          <a:schemeClr val="bg1"/>
                        </a:solidFill>
                        <a:latin typeface="Abadi Extra Light" panose="020B0204020104020204" pitchFamily="34" charset="0"/>
                      </a:endParaRPr>
                    </a:p>
                    <a:p>
                      <a:pPr algn="ctr"/>
                      <a:endParaRPr lang="en-GB" sz="1400">
                        <a:solidFill>
                          <a:schemeClr val="bg1"/>
                        </a:solidFill>
                        <a:latin typeface="Abadi Extra Light" panose="020B0204020104020204" pitchFamily="34" charset="0"/>
                      </a:endParaRPr>
                    </a:p>
                    <a:p>
                      <a:pPr algn="ctr"/>
                      <a:endParaRPr lang="en-GB" sz="1400">
                        <a:solidFill>
                          <a:schemeClr val="bg1"/>
                        </a:solidFill>
                        <a:latin typeface="Abadi Extra Light" panose="020B0204020104020204" pitchFamily="34" charset="0"/>
                      </a:endParaRPr>
                    </a:p>
                    <a:p>
                      <a:pPr algn="ctr"/>
                      <a:r>
                        <a:rPr lang="en-GB" sz="1400">
                          <a:solidFill>
                            <a:schemeClr val="bg1"/>
                          </a:solidFill>
                          <a:latin typeface="Abadi Extra Light" panose="020B0204020104020204" pitchFamily="34" charset="0"/>
                        </a:rPr>
                        <a:t>Focus on early production &amp; cashflow </a:t>
                      </a:r>
                    </a:p>
                  </a:txBody>
                  <a:tcPr>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a:solidFill>
                            <a:schemeClr val="bg1"/>
                          </a:solidFill>
                          <a:latin typeface="Abadi Extra Light" panose="020B0204020104020204" pitchFamily="34" charset="0"/>
                        </a:rPr>
                        <a:t>Upside</a:t>
                      </a:r>
                    </a:p>
                    <a:p>
                      <a:pPr algn="ctr"/>
                      <a:endParaRPr lang="en-GB" sz="1400">
                        <a:solidFill>
                          <a:schemeClr val="bg1"/>
                        </a:solidFill>
                        <a:latin typeface="Abadi Extra Light" panose="020B0204020104020204" pitchFamily="34" charset="0"/>
                      </a:endParaRPr>
                    </a:p>
                    <a:p>
                      <a:pPr algn="ctr"/>
                      <a:endParaRPr lang="en-GB" sz="1400">
                        <a:solidFill>
                          <a:schemeClr val="bg1"/>
                        </a:solidFill>
                        <a:latin typeface="Abadi Extra Light" panose="020B0204020104020204" pitchFamily="34" charset="0"/>
                      </a:endParaRPr>
                    </a:p>
                    <a:p>
                      <a:pPr algn="ctr"/>
                      <a:endParaRPr lang="en-GB" sz="1400">
                        <a:solidFill>
                          <a:schemeClr val="bg1"/>
                        </a:solidFill>
                        <a:latin typeface="Abadi Extra Light" panose="020B0204020104020204" pitchFamily="34" charset="0"/>
                      </a:endParaRPr>
                    </a:p>
                    <a:p>
                      <a:pPr algn="ctr"/>
                      <a:endParaRPr lang="en-GB" sz="1400">
                        <a:solidFill>
                          <a:schemeClr val="bg1"/>
                        </a:solidFill>
                        <a:latin typeface="Abadi Extra Light" panose="020B0204020104020204" pitchFamily="34" charset="0"/>
                      </a:endParaRPr>
                    </a:p>
                    <a:p>
                      <a:pPr algn="ctr"/>
                      <a:r>
                        <a:rPr lang="en-GB" sz="1400">
                          <a:solidFill>
                            <a:schemeClr val="bg1"/>
                          </a:solidFill>
                          <a:latin typeface="Abadi Extra Light" panose="020B0204020104020204" pitchFamily="34" charset="0"/>
                        </a:rPr>
                        <a:t>Exploration Target highlights significant further resources</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9148556"/>
                  </a:ext>
                </a:extLst>
              </a:tr>
              <a:tr h="1863762">
                <a:tc>
                  <a:txBody>
                    <a:bodyPr/>
                    <a:lstStyle/>
                    <a:p>
                      <a:pPr algn="ctr"/>
                      <a:r>
                        <a:rPr lang="en-GB" sz="1600" b="1">
                          <a:solidFill>
                            <a:schemeClr val="bg1"/>
                          </a:solidFill>
                          <a:latin typeface="Abadi Extra Light" panose="020B0204020104020204" pitchFamily="34" charset="0"/>
                        </a:rPr>
                        <a:t>New Producer</a:t>
                      </a:r>
                    </a:p>
                    <a:p>
                      <a:pPr algn="ctr"/>
                      <a:endParaRPr lang="en-GB" sz="1600" b="1">
                        <a:solidFill>
                          <a:schemeClr val="bg1"/>
                        </a:solidFill>
                        <a:latin typeface="Abadi Extra Light" panose="020B0204020104020204" pitchFamily="34" charset="0"/>
                      </a:endParaRPr>
                    </a:p>
                    <a:p>
                      <a:pPr algn="ctr"/>
                      <a:endParaRPr lang="en-GB" sz="1600" b="1">
                        <a:solidFill>
                          <a:schemeClr val="bg1"/>
                        </a:solidFill>
                        <a:latin typeface="Abadi Extra Light" panose="020B0204020104020204" pitchFamily="34" charset="0"/>
                      </a:endParaRPr>
                    </a:p>
                    <a:p>
                      <a:pPr algn="ctr"/>
                      <a:endParaRPr lang="en-GB" sz="1400">
                        <a:solidFill>
                          <a:schemeClr val="bg1"/>
                        </a:solidFill>
                        <a:latin typeface="Abadi Extra Light" panose="020B0204020104020204" pitchFamily="34" charset="0"/>
                      </a:endParaRPr>
                    </a:p>
                    <a:p>
                      <a:pPr algn="ctr"/>
                      <a:endParaRPr lang="en-GB" sz="1400">
                        <a:solidFill>
                          <a:schemeClr val="bg1"/>
                        </a:solidFill>
                        <a:latin typeface="Abadi Extra Light" panose="020B0204020104020204" pitchFamily="34" charset="0"/>
                      </a:endParaRPr>
                    </a:p>
                    <a:p>
                      <a:pPr algn="ctr"/>
                      <a:r>
                        <a:rPr lang="en-GB" sz="1400">
                          <a:solidFill>
                            <a:schemeClr val="bg1"/>
                          </a:solidFill>
                          <a:latin typeface="Abadi Extra Light" panose="020B0204020104020204" pitchFamily="34" charset="0"/>
                        </a:rPr>
                        <a:t>Share appreciation leading to production</a:t>
                      </a:r>
                    </a:p>
                  </a:txBody>
                  <a:tcP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a:solidFill>
                            <a:schemeClr val="bg1"/>
                          </a:solidFill>
                          <a:latin typeface="Abadi Extra Light" panose="020B0204020104020204" pitchFamily="34" charset="0"/>
                        </a:rPr>
                        <a:t>Strong Support</a:t>
                      </a:r>
                    </a:p>
                    <a:p>
                      <a:pPr algn="ctr"/>
                      <a:endParaRPr lang="en-GB" sz="1400">
                        <a:solidFill>
                          <a:schemeClr val="bg1"/>
                        </a:solidFill>
                        <a:latin typeface="Abadi Extra Light" panose="020B0204020104020204" pitchFamily="34" charset="0"/>
                      </a:endParaRPr>
                    </a:p>
                    <a:p>
                      <a:pPr algn="ctr"/>
                      <a:endParaRPr lang="en-GB" sz="1400">
                        <a:solidFill>
                          <a:schemeClr val="bg1"/>
                        </a:solidFill>
                        <a:latin typeface="Abadi Extra Light" panose="020B0204020104020204" pitchFamily="34" charset="0"/>
                      </a:endParaRPr>
                    </a:p>
                    <a:p>
                      <a:pPr algn="ctr"/>
                      <a:endParaRPr lang="en-GB" sz="1400">
                        <a:solidFill>
                          <a:schemeClr val="bg1"/>
                        </a:solidFill>
                        <a:latin typeface="Abadi Extra Light" panose="020B0204020104020204" pitchFamily="34" charset="0"/>
                      </a:endParaRPr>
                    </a:p>
                    <a:p>
                      <a:pPr algn="ctr"/>
                      <a:endParaRPr lang="en-GB" sz="1400">
                        <a:solidFill>
                          <a:schemeClr val="bg1"/>
                        </a:solidFill>
                        <a:latin typeface="Abadi Extra Light" panose="020B0204020104020204" pitchFamily="34" charset="0"/>
                      </a:endParaRPr>
                    </a:p>
                    <a:p>
                      <a:pPr algn="ctr"/>
                      <a:r>
                        <a:rPr lang="en-GB" sz="1400">
                          <a:solidFill>
                            <a:schemeClr val="bg1"/>
                          </a:solidFill>
                          <a:latin typeface="Abadi Extra Light" panose="020B0204020104020204" pitchFamily="34" charset="0"/>
                        </a:rPr>
                        <a:t>Diverse investor base including high profile resource investors</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0230591"/>
                  </a:ext>
                </a:extLst>
              </a:tr>
              <a:tr h="1863762">
                <a:tc>
                  <a:txBody>
                    <a:bodyPr/>
                    <a:lstStyle/>
                    <a:p>
                      <a:pPr algn="ctr"/>
                      <a:r>
                        <a:rPr lang="en-GB" sz="1600" b="1">
                          <a:solidFill>
                            <a:schemeClr val="bg1"/>
                          </a:solidFill>
                          <a:latin typeface="Abadi Extra Light" panose="020B0204020104020204" pitchFamily="34" charset="0"/>
                        </a:rPr>
                        <a:t>Recognised Team</a:t>
                      </a:r>
                    </a:p>
                    <a:p>
                      <a:pPr algn="ctr"/>
                      <a:endParaRPr lang="en-GB" sz="1400">
                        <a:solidFill>
                          <a:schemeClr val="bg1"/>
                        </a:solidFill>
                        <a:latin typeface="Abadi Extra Light" panose="020B0204020104020204" pitchFamily="34" charset="0"/>
                      </a:endParaRPr>
                    </a:p>
                    <a:p>
                      <a:pPr algn="ctr"/>
                      <a:endParaRPr lang="en-GB" sz="1400">
                        <a:solidFill>
                          <a:schemeClr val="bg1"/>
                        </a:solidFill>
                        <a:latin typeface="Abadi Extra Light" panose="020B0204020104020204" pitchFamily="34" charset="0"/>
                      </a:endParaRPr>
                    </a:p>
                    <a:p>
                      <a:pPr algn="ctr"/>
                      <a:endParaRPr lang="en-GB" sz="1400">
                        <a:solidFill>
                          <a:schemeClr val="bg1"/>
                        </a:solidFill>
                        <a:latin typeface="Abadi Extra Light" panose="020B0204020104020204" pitchFamily="34" charset="0"/>
                      </a:endParaRPr>
                    </a:p>
                    <a:p>
                      <a:pPr algn="ctr"/>
                      <a:endParaRPr lang="en-GB" sz="1400">
                        <a:solidFill>
                          <a:schemeClr val="bg1"/>
                        </a:solidFill>
                        <a:latin typeface="Abadi Extra Light" panose="020B0204020104020204" pitchFamily="34" charset="0"/>
                      </a:endParaRPr>
                    </a:p>
                    <a:p>
                      <a:pPr algn="ctr"/>
                      <a:r>
                        <a:rPr lang="en-GB" sz="1400">
                          <a:solidFill>
                            <a:schemeClr val="bg1"/>
                          </a:solidFill>
                          <a:latin typeface="Abadi Extra Light" panose="020B0204020104020204" pitchFamily="34" charset="0"/>
                        </a:rPr>
                        <a:t>Proven expertise to discover &amp; develop mining opportunities </a:t>
                      </a:r>
                    </a:p>
                  </a:txBody>
                  <a:tcP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r>
                        <a:rPr lang="en-GB" sz="1600" b="1">
                          <a:solidFill>
                            <a:schemeClr val="bg1"/>
                          </a:solidFill>
                          <a:latin typeface="Abadi Extra Light" panose="020B0204020104020204" pitchFamily="34" charset="0"/>
                        </a:rPr>
                        <a:t>Robust Market</a:t>
                      </a:r>
                    </a:p>
                    <a:p>
                      <a:pPr algn="ctr"/>
                      <a:endParaRPr lang="en-GB" sz="1400">
                        <a:solidFill>
                          <a:schemeClr val="bg1"/>
                        </a:solidFill>
                        <a:latin typeface="Abadi Extra Light" panose="020B0204020104020204" pitchFamily="34" charset="0"/>
                      </a:endParaRPr>
                    </a:p>
                    <a:p>
                      <a:pPr algn="ctr"/>
                      <a:endParaRPr lang="en-GB" sz="1400">
                        <a:solidFill>
                          <a:schemeClr val="bg1"/>
                        </a:solidFill>
                        <a:latin typeface="Abadi Extra Light" panose="020B0204020104020204" pitchFamily="34" charset="0"/>
                      </a:endParaRPr>
                    </a:p>
                    <a:p>
                      <a:pPr algn="ctr"/>
                      <a:endParaRPr lang="en-GB" sz="1400">
                        <a:solidFill>
                          <a:schemeClr val="bg1"/>
                        </a:solidFill>
                        <a:latin typeface="Abadi Extra Light" panose="020B0204020104020204" pitchFamily="34" charset="0"/>
                      </a:endParaRPr>
                    </a:p>
                    <a:p>
                      <a:pPr algn="ctr"/>
                      <a:endParaRPr lang="en-GB" sz="1400">
                        <a:solidFill>
                          <a:schemeClr val="bg1"/>
                        </a:solidFill>
                        <a:latin typeface="Abadi Extra Light" panose="020B0204020104020204" pitchFamily="34" charset="0"/>
                      </a:endParaRPr>
                    </a:p>
                    <a:p>
                      <a:pPr algn="ctr"/>
                      <a:r>
                        <a:rPr lang="en-GB" sz="1400">
                          <a:solidFill>
                            <a:schemeClr val="bg1"/>
                          </a:solidFill>
                          <a:latin typeface="Abadi Extra Light" panose="020B0204020104020204" pitchFamily="34" charset="0"/>
                        </a:rPr>
                        <a:t>Strong gold price outlook </a:t>
                      </a:r>
                    </a:p>
                    <a:p>
                      <a:pPr algn="ctr"/>
                      <a:endParaRPr lang="en-GB" sz="1600">
                        <a:solidFill>
                          <a:schemeClr val="bg1"/>
                        </a:solidFill>
                        <a:latin typeface="Abadi Extra Light" panose="020B0204020104020204" pitchFamily="34" charset="0"/>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857947664"/>
                  </a:ext>
                </a:extLst>
              </a:tr>
            </a:tbl>
          </a:graphicData>
        </a:graphic>
      </p:graphicFrame>
      <p:grpSp>
        <p:nvGrpSpPr>
          <p:cNvPr id="8" name="object 8">
            <a:extLst>
              <a:ext uri="{FF2B5EF4-FFF2-40B4-BE49-F238E27FC236}">
                <a16:creationId xmlns:a16="http://schemas.microsoft.com/office/drawing/2014/main" id="{346F28B0-E519-7B28-D9CC-580B379BEB9E}"/>
              </a:ext>
            </a:extLst>
          </p:cNvPr>
          <p:cNvGrpSpPr/>
          <p:nvPr/>
        </p:nvGrpSpPr>
        <p:grpSpPr>
          <a:xfrm>
            <a:off x="334177" y="2988851"/>
            <a:ext cx="5405409" cy="2420384"/>
            <a:chOff x="916539" y="1701672"/>
            <a:chExt cx="7014644" cy="3834867"/>
          </a:xfrm>
        </p:grpSpPr>
        <p:sp>
          <p:nvSpPr>
            <p:cNvPr id="9" name="object 10">
              <a:extLst>
                <a:ext uri="{FF2B5EF4-FFF2-40B4-BE49-F238E27FC236}">
                  <a16:creationId xmlns:a16="http://schemas.microsoft.com/office/drawing/2014/main" id="{50B5057D-BFA3-0578-1A0C-FF61C0C40D99}"/>
                </a:ext>
              </a:extLst>
            </p:cNvPr>
            <p:cNvSpPr/>
            <p:nvPr/>
          </p:nvSpPr>
          <p:spPr>
            <a:xfrm>
              <a:off x="2233077" y="1768879"/>
              <a:ext cx="0" cy="3415665"/>
            </a:xfrm>
            <a:custGeom>
              <a:avLst/>
              <a:gdLst/>
              <a:ahLst/>
              <a:cxnLst/>
              <a:rect l="l" t="t" r="r" b="b"/>
              <a:pathLst>
                <a:path h="3415665">
                  <a:moveTo>
                    <a:pt x="0" y="3415602"/>
                  </a:moveTo>
                  <a:lnTo>
                    <a:pt x="0" y="3415602"/>
                  </a:lnTo>
                  <a:lnTo>
                    <a:pt x="0" y="0"/>
                  </a:lnTo>
                </a:path>
              </a:pathLst>
            </a:custGeom>
            <a:ln w="3175">
              <a:solidFill>
                <a:srgbClr val="7E7E7E"/>
              </a:solidFill>
            </a:ln>
          </p:spPr>
          <p:txBody>
            <a:bodyPr wrap="square" lIns="0" tIns="0" rIns="0" bIns="0" rtlCol="0"/>
            <a:lstStyle/>
            <a:p>
              <a:endParaRPr/>
            </a:p>
          </p:txBody>
        </p:sp>
        <p:sp>
          <p:nvSpPr>
            <p:cNvPr id="10" name="object 11">
              <a:extLst>
                <a:ext uri="{FF2B5EF4-FFF2-40B4-BE49-F238E27FC236}">
                  <a16:creationId xmlns:a16="http://schemas.microsoft.com/office/drawing/2014/main" id="{A073A1D6-5F85-9844-2AEA-B38B0A8AB566}"/>
                </a:ext>
              </a:extLst>
            </p:cNvPr>
            <p:cNvSpPr/>
            <p:nvPr/>
          </p:nvSpPr>
          <p:spPr>
            <a:xfrm>
              <a:off x="2230153" y="4697886"/>
              <a:ext cx="5701030" cy="0"/>
            </a:xfrm>
            <a:custGeom>
              <a:avLst/>
              <a:gdLst/>
              <a:ahLst/>
              <a:cxnLst/>
              <a:rect l="l" t="t" r="r" b="b"/>
              <a:pathLst>
                <a:path w="5701030">
                  <a:moveTo>
                    <a:pt x="0" y="0"/>
                  </a:moveTo>
                  <a:lnTo>
                    <a:pt x="0" y="0"/>
                  </a:lnTo>
                  <a:lnTo>
                    <a:pt x="5700690" y="0"/>
                  </a:lnTo>
                </a:path>
              </a:pathLst>
            </a:custGeom>
            <a:ln w="9541">
              <a:solidFill>
                <a:srgbClr val="D9D9D9"/>
              </a:solidFill>
            </a:ln>
          </p:spPr>
          <p:txBody>
            <a:bodyPr wrap="square" lIns="0" tIns="0" rIns="0" bIns="0" rtlCol="0"/>
            <a:lstStyle/>
            <a:p>
              <a:endParaRPr/>
            </a:p>
          </p:txBody>
        </p:sp>
        <p:sp>
          <p:nvSpPr>
            <p:cNvPr id="11" name="object 12">
              <a:extLst>
                <a:ext uri="{FF2B5EF4-FFF2-40B4-BE49-F238E27FC236}">
                  <a16:creationId xmlns:a16="http://schemas.microsoft.com/office/drawing/2014/main" id="{7F446404-82B5-FFFF-366B-80868F9A8C50}"/>
                </a:ext>
              </a:extLst>
            </p:cNvPr>
            <p:cNvSpPr/>
            <p:nvPr/>
          </p:nvSpPr>
          <p:spPr>
            <a:xfrm>
              <a:off x="2225387" y="4678807"/>
              <a:ext cx="5564505" cy="0"/>
            </a:xfrm>
            <a:custGeom>
              <a:avLst/>
              <a:gdLst/>
              <a:ahLst/>
              <a:cxnLst/>
              <a:rect l="l" t="t" r="r" b="b"/>
              <a:pathLst>
                <a:path w="5564505">
                  <a:moveTo>
                    <a:pt x="0" y="0"/>
                  </a:moveTo>
                  <a:lnTo>
                    <a:pt x="9532" y="0"/>
                  </a:lnTo>
                </a:path>
                <a:path w="5564505">
                  <a:moveTo>
                    <a:pt x="291789" y="0"/>
                  </a:moveTo>
                  <a:lnTo>
                    <a:pt x="301322" y="0"/>
                  </a:lnTo>
                </a:path>
                <a:path w="5564505">
                  <a:moveTo>
                    <a:pt x="584340" y="0"/>
                  </a:moveTo>
                  <a:lnTo>
                    <a:pt x="593873" y="0"/>
                  </a:lnTo>
                </a:path>
                <a:path w="5564505">
                  <a:moveTo>
                    <a:pt x="877019" y="0"/>
                  </a:moveTo>
                  <a:lnTo>
                    <a:pt x="886552" y="0"/>
                  </a:lnTo>
                </a:path>
                <a:path w="5564505">
                  <a:moveTo>
                    <a:pt x="1168808" y="0"/>
                  </a:moveTo>
                  <a:lnTo>
                    <a:pt x="1178341" y="0"/>
                  </a:lnTo>
                </a:path>
                <a:path w="5564505">
                  <a:moveTo>
                    <a:pt x="1461487" y="0"/>
                  </a:moveTo>
                  <a:lnTo>
                    <a:pt x="1471020" y="0"/>
                  </a:lnTo>
                </a:path>
                <a:path w="5564505">
                  <a:moveTo>
                    <a:pt x="1754039" y="0"/>
                  </a:moveTo>
                  <a:lnTo>
                    <a:pt x="1763572" y="0"/>
                  </a:lnTo>
                </a:path>
                <a:path w="5564505">
                  <a:moveTo>
                    <a:pt x="2045828" y="0"/>
                  </a:moveTo>
                  <a:lnTo>
                    <a:pt x="2055361" y="0"/>
                  </a:lnTo>
                </a:path>
                <a:path w="5564505">
                  <a:moveTo>
                    <a:pt x="2338507" y="0"/>
                  </a:moveTo>
                  <a:lnTo>
                    <a:pt x="2348040" y="0"/>
                  </a:lnTo>
                </a:path>
                <a:path w="5564505">
                  <a:moveTo>
                    <a:pt x="2631058" y="0"/>
                  </a:moveTo>
                  <a:lnTo>
                    <a:pt x="2640591" y="0"/>
                  </a:lnTo>
                </a:path>
                <a:path w="5564505">
                  <a:moveTo>
                    <a:pt x="2922847" y="0"/>
                  </a:moveTo>
                  <a:lnTo>
                    <a:pt x="2932380" y="0"/>
                  </a:lnTo>
                </a:path>
                <a:path w="5564505">
                  <a:moveTo>
                    <a:pt x="3215526" y="0"/>
                  </a:moveTo>
                  <a:lnTo>
                    <a:pt x="3225059" y="0"/>
                  </a:lnTo>
                </a:path>
                <a:path w="5564505">
                  <a:moveTo>
                    <a:pt x="3508205" y="0"/>
                  </a:moveTo>
                  <a:lnTo>
                    <a:pt x="3517738" y="0"/>
                  </a:lnTo>
                </a:path>
                <a:path w="5564505">
                  <a:moveTo>
                    <a:pt x="3799867" y="0"/>
                  </a:moveTo>
                  <a:lnTo>
                    <a:pt x="3809400" y="0"/>
                  </a:lnTo>
                </a:path>
                <a:path w="5564505">
                  <a:moveTo>
                    <a:pt x="4092546" y="0"/>
                  </a:moveTo>
                  <a:lnTo>
                    <a:pt x="4102079" y="0"/>
                  </a:lnTo>
                </a:path>
                <a:path w="5564505">
                  <a:moveTo>
                    <a:pt x="4385225" y="0"/>
                  </a:moveTo>
                  <a:lnTo>
                    <a:pt x="4394758" y="0"/>
                  </a:lnTo>
                </a:path>
                <a:path w="5564505">
                  <a:moveTo>
                    <a:pt x="4677903" y="0"/>
                  </a:moveTo>
                  <a:lnTo>
                    <a:pt x="4687436" y="0"/>
                  </a:lnTo>
                </a:path>
                <a:path w="5564505">
                  <a:moveTo>
                    <a:pt x="4969565" y="0"/>
                  </a:moveTo>
                  <a:lnTo>
                    <a:pt x="4979098" y="0"/>
                  </a:lnTo>
                </a:path>
                <a:path w="5564505">
                  <a:moveTo>
                    <a:pt x="5262244" y="0"/>
                  </a:moveTo>
                  <a:lnTo>
                    <a:pt x="5271777" y="0"/>
                  </a:lnTo>
                </a:path>
                <a:path w="5564505">
                  <a:moveTo>
                    <a:pt x="5554923" y="0"/>
                  </a:moveTo>
                  <a:lnTo>
                    <a:pt x="5564456" y="0"/>
                  </a:lnTo>
                </a:path>
              </a:pathLst>
            </a:custGeom>
            <a:ln w="38158">
              <a:solidFill>
                <a:srgbClr val="D9D9D9"/>
              </a:solidFill>
            </a:ln>
          </p:spPr>
          <p:txBody>
            <a:bodyPr wrap="square" lIns="0" tIns="0" rIns="0" bIns="0" rtlCol="0"/>
            <a:lstStyle/>
            <a:p>
              <a:endParaRPr/>
            </a:p>
          </p:txBody>
        </p:sp>
        <p:sp>
          <p:nvSpPr>
            <p:cNvPr id="12" name="object 13">
              <a:extLst>
                <a:ext uri="{FF2B5EF4-FFF2-40B4-BE49-F238E27FC236}">
                  <a16:creationId xmlns:a16="http://schemas.microsoft.com/office/drawing/2014/main" id="{B69295A2-56C1-1C1E-07D4-9CE9B56263EE}"/>
                </a:ext>
              </a:extLst>
            </p:cNvPr>
            <p:cNvSpPr/>
            <p:nvPr/>
          </p:nvSpPr>
          <p:spPr>
            <a:xfrm>
              <a:off x="2271202" y="2010167"/>
              <a:ext cx="5624830" cy="2767330"/>
            </a:xfrm>
            <a:custGeom>
              <a:avLst/>
              <a:gdLst/>
              <a:ahLst/>
              <a:cxnLst/>
              <a:rect l="l" t="t" r="r" b="b"/>
              <a:pathLst>
                <a:path w="5624830" h="2767329">
                  <a:moveTo>
                    <a:pt x="0" y="2684858"/>
                  </a:moveTo>
                  <a:lnTo>
                    <a:pt x="69515" y="2665778"/>
                  </a:lnTo>
                  <a:lnTo>
                    <a:pt x="145767" y="2646699"/>
                  </a:lnTo>
                  <a:lnTo>
                    <a:pt x="216427" y="2665778"/>
                  </a:lnTo>
                  <a:lnTo>
                    <a:pt x="292678" y="2684858"/>
                  </a:lnTo>
                  <a:lnTo>
                    <a:pt x="362194" y="2747831"/>
                  </a:lnTo>
                  <a:lnTo>
                    <a:pt x="438446" y="2766911"/>
                  </a:lnTo>
                  <a:lnTo>
                    <a:pt x="508089" y="2684858"/>
                  </a:lnTo>
                  <a:lnTo>
                    <a:pt x="584340" y="2728752"/>
                  </a:lnTo>
                  <a:lnTo>
                    <a:pt x="654873" y="2646699"/>
                  </a:lnTo>
                  <a:lnTo>
                    <a:pt x="731125" y="2525534"/>
                  </a:lnTo>
                  <a:lnTo>
                    <a:pt x="800768" y="2544613"/>
                  </a:lnTo>
                  <a:lnTo>
                    <a:pt x="877019" y="2563692"/>
                  </a:lnTo>
                  <a:lnTo>
                    <a:pt x="946535" y="2544613"/>
                  </a:lnTo>
                  <a:lnTo>
                    <a:pt x="1017195" y="2461606"/>
                  </a:lnTo>
                  <a:lnTo>
                    <a:pt x="1093446" y="2360474"/>
                  </a:lnTo>
                  <a:lnTo>
                    <a:pt x="1162962" y="2341394"/>
                  </a:lnTo>
                  <a:lnTo>
                    <a:pt x="1239214" y="2341394"/>
                  </a:lnTo>
                  <a:lnTo>
                    <a:pt x="1308857" y="2360474"/>
                  </a:lnTo>
                  <a:lnTo>
                    <a:pt x="1385108" y="2461606"/>
                  </a:lnTo>
                  <a:lnTo>
                    <a:pt x="1455641" y="2423448"/>
                  </a:lnTo>
                  <a:lnTo>
                    <a:pt x="1531893" y="2398632"/>
                  </a:lnTo>
                  <a:lnTo>
                    <a:pt x="1601536" y="2423448"/>
                  </a:lnTo>
                  <a:lnTo>
                    <a:pt x="1677787" y="2379553"/>
                  </a:lnTo>
                  <a:lnTo>
                    <a:pt x="1747303" y="2499764"/>
                  </a:lnTo>
                  <a:lnTo>
                    <a:pt x="1823682" y="2544613"/>
                  </a:lnTo>
                  <a:lnTo>
                    <a:pt x="1894214" y="2461606"/>
                  </a:lnTo>
                  <a:lnTo>
                    <a:pt x="1970466" y="2379553"/>
                  </a:lnTo>
                  <a:lnTo>
                    <a:pt x="2039982" y="2341394"/>
                  </a:lnTo>
                  <a:lnTo>
                    <a:pt x="2116233" y="2137247"/>
                  </a:lnTo>
                  <a:lnTo>
                    <a:pt x="2185876" y="2194485"/>
                  </a:lnTo>
                  <a:lnTo>
                    <a:pt x="2262128" y="2074286"/>
                  </a:lnTo>
                  <a:lnTo>
                    <a:pt x="2332661" y="2175406"/>
                  </a:lnTo>
                  <a:lnTo>
                    <a:pt x="2408912" y="2118168"/>
                  </a:lnTo>
                  <a:lnTo>
                    <a:pt x="2478555" y="1870012"/>
                  </a:lnTo>
                  <a:lnTo>
                    <a:pt x="2554807" y="1895832"/>
                  </a:lnTo>
                  <a:lnTo>
                    <a:pt x="2624450" y="1870012"/>
                  </a:lnTo>
                  <a:lnTo>
                    <a:pt x="2700701" y="1711655"/>
                  </a:lnTo>
                  <a:lnTo>
                    <a:pt x="2771234" y="1768892"/>
                  </a:lnTo>
                  <a:lnTo>
                    <a:pt x="2847486" y="1590566"/>
                  </a:lnTo>
                  <a:lnTo>
                    <a:pt x="2917002" y="1545666"/>
                  </a:lnTo>
                  <a:lnTo>
                    <a:pt x="2993253" y="1666882"/>
                  </a:lnTo>
                  <a:lnTo>
                    <a:pt x="3062896" y="1812774"/>
                  </a:lnTo>
                  <a:lnTo>
                    <a:pt x="3139148" y="1850933"/>
                  </a:lnTo>
                  <a:lnTo>
                    <a:pt x="3209680" y="1933991"/>
                  </a:lnTo>
                  <a:lnTo>
                    <a:pt x="3285932" y="1730734"/>
                  </a:lnTo>
                  <a:lnTo>
                    <a:pt x="3355575" y="1711655"/>
                  </a:lnTo>
                  <a:lnTo>
                    <a:pt x="3431826" y="1914912"/>
                  </a:lnTo>
                  <a:lnTo>
                    <a:pt x="3501469" y="1914912"/>
                  </a:lnTo>
                  <a:lnTo>
                    <a:pt x="3577721" y="1933991"/>
                  </a:lnTo>
                  <a:lnTo>
                    <a:pt x="3648254" y="2074286"/>
                  </a:lnTo>
                  <a:lnTo>
                    <a:pt x="3724505" y="1972149"/>
                  </a:lnTo>
                  <a:lnTo>
                    <a:pt x="3794021" y="2118168"/>
                  </a:lnTo>
                  <a:lnTo>
                    <a:pt x="3870400" y="2017049"/>
                  </a:lnTo>
                  <a:lnTo>
                    <a:pt x="3939916" y="1914912"/>
                  </a:lnTo>
                  <a:lnTo>
                    <a:pt x="4016167" y="1749813"/>
                  </a:lnTo>
                  <a:lnTo>
                    <a:pt x="4086700" y="1933991"/>
                  </a:lnTo>
                  <a:lnTo>
                    <a:pt x="4162951" y="1933991"/>
                  </a:lnTo>
                  <a:lnTo>
                    <a:pt x="4232594" y="1914912"/>
                  </a:lnTo>
                  <a:lnTo>
                    <a:pt x="4308846" y="1730734"/>
                  </a:lnTo>
                  <a:lnTo>
                    <a:pt x="4379379" y="1749813"/>
                  </a:lnTo>
                  <a:lnTo>
                    <a:pt x="4455630" y="1507508"/>
                  </a:lnTo>
                  <a:lnTo>
                    <a:pt x="4525273" y="1285172"/>
                  </a:lnTo>
                  <a:lnTo>
                    <a:pt x="4601525" y="1406388"/>
                  </a:lnTo>
                  <a:lnTo>
                    <a:pt x="4671168" y="1139280"/>
                  </a:lnTo>
                  <a:lnTo>
                    <a:pt x="4747419" y="1647803"/>
                  </a:lnTo>
                  <a:lnTo>
                    <a:pt x="4817952" y="1870012"/>
                  </a:lnTo>
                  <a:lnTo>
                    <a:pt x="4894204" y="1870012"/>
                  </a:lnTo>
                  <a:lnTo>
                    <a:pt x="4963719" y="1997969"/>
                  </a:lnTo>
                  <a:lnTo>
                    <a:pt x="5040098" y="1793695"/>
                  </a:lnTo>
                  <a:lnTo>
                    <a:pt x="5109614" y="1463626"/>
                  </a:lnTo>
                  <a:lnTo>
                    <a:pt x="5185866" y="1202241"/>
                  </a:lnTo>
                  <a:lnTo>
                    <a:pt x="5256398" y="852965"/>
                  </a:lnTo>
                  <a:lnTo>
                    <a:pt x="5332650" y="324472"/>
                  </a:lnTo>
                  <a:lnTo>
                    <a:pt x="5402293" y="528620"/>
                  </a:lnTo>
                  <a:lnTo>
                    <a:pt x="5478544" y="471382"/>
                  </a:lnTo>
                  <a:lnTo>
                    <a:pt x="5548187" y="242432"/>
                  </a:lnTo>
                  <a:lnTo>
                    <a:pt x="5624439" y="0"/>
                  </a:lnTo>
                </a:path>
              </a:pathLst>
            </a:custGeom>
            <a:ln w="28619">
              <a:solidFill>
                <a:srgbClr val="D2A879"/>
              </a:solidFill>
            </a:ln>
          </p:spPr>
          <p:txBody>
            <a:bodyPr wrap="square" lIns="0" tIns="0" rIns="0" bIns="0" rtlCol="0"/>
            <a:lstStyle/>
            <a:p>
              <a:endParaRPr/>
            </a:p>
          </p:txBody>
        </p:sp>
        <p:sp>
          <p:nvSpPr>
            <p:cNvPr id="13" name="object 14">
              <a:extLst>
                <a:ext uri="{FF2B5EF4-FFF2-40B4-BE49-F238E27FC236}">
                  <a16:creationId xmlns:a16="http://schemas.microsoft.com/office/drawing/2014/main" id="{08E13F0B-6A12-19C0-9DC1-711BAB66ABCA}"/>
                </a:ext>
              </a:extLst>
            </p:cNvPr>
            <p:cNvSpPr/>
            <p:nvPr/>
          </p:nvSpPr>
          <p:spPr>
            <a:xfrm>
              <a:off x="2271202" y="3727546"/>
              <a:ext cx="5624830" cy="1158875"/>
            </a:xfrm>
            <a:custGeom>
              <a:avLst/>
              <a:gdLst/>
              <a:ahLst/>
              <a:cxnLst/>
              <a:rect l="l" t="t" r="r" b="b"/>
              <a:pathLst>
                <a:path w="5624830" h="1158875">
                  <a:moveTo>
                    <a:pt x="0" y="967478"/>
                  </a:moveTo>
                  <a:lnTo>
                    <a:pt x="69515" y="986570"/>
                  </a:lnTo>
                  <a:lnTo>
                    <a:pt x="145767" y="1030452"/>
                  </a:lnTo>
                  <a:lnTo>
                    <a:pt x="216427" y="915965"/>
                  </a:lnTo>
                  <a:lnTo>
                    <a:pt x="292678" y="941722"/>
                  </a:lnTo>
                  <a:lnTo>
                    <a:pt x="362194" y="986570"/>
                  </a:lnTo>
                  <a:lnTo>
                    <a:pt x="438446" y="1049532"/>
                  </a:lnTo>
                  <a:lnTo>
                    <a:pt x="508089" y="1062900"/>
                  </a:lnTo>
                  <a:lnTo>
                    <a:pt x="584340" y="1106782"/>
                  </a:lnTo>
                  <a:lnTo>
                    <a:pt x="654873" y="1062900"/>
                  </a:lnTo>
                  <a:lnTo>
                    <a:pt x="731125" y="1151631"/>
                  </a:lnTo>
                  <a:lnTo>
                    <a:pt x="800768" y="1158308"/>
                  </a:lnTo>
                  <a:lnTo>
                    <a:pt x="877019" y="1139216"/>
                  </a:lnTo>
                  <a:lnTo>
                    <a:pt x="946535" y="1101058"/>
                  </a:lnTo>
                  <a:lnTo>
                    <a:pt x="1017195" y="1081979"/>
                  </a:lnTo>
                  <a:lnTo>
                    <a:pt x="1093446" y="998972"/>
                  </a:lnTo>
                  <a:lnTo>
                    <a:pt x="1162962" y="979893"/>
                  </a:lnTo>
                  <a:lnTo>
                    <a:pt x="1239214" y="960801"/>
                  </a:lnTo>
                  <a:lnTo>
                    <a:pt x="1308857" y="979893"/>
                  </a:lnTo>
                  <a:lnTo>
                    <a:pt x="1385108" y="948399"/>
                  </a:lnTo>
                  <a:lnTo>
                    <a:pt x="1455641" y="915965"/>
                  </a:lnTo>
                  <a:lnTo>
                    <a:pt x="1531893" y="929320"/>
                  </a:lnTo>
                  <a:lnTo>
                    <a:pt x="1601536" y="998972"/>
                  </a:lnTo>
                  <a:lnTo>
                    <a:pt x="1677787" y="1018051"/>
                  </a:lnTo>
                  <a:lnTo>
                    <a:pt x="1747303" y="891162"/>
                  </a:lnTo>
                  <a:lnTo>
                    <a:pt x="1823682" y="738503"/>
                  </a:lnTo>
                  <a:lnTo>
                    <a:pt x="1894214" y="744227"/>
                  </a:lnTo>
                  <a:lnTo>
                    <a:pt x="1970466" y="706068"/>
                  </a:lnTo>
                  <a:lnTo>
                    <a:pt x="2039982" y="686977"/>
                  </a:lnTo>
                  <a:lnTo>
                    <a:pt x="2116233" y="528620"/>
                  </a:lnTo>
                  <a:lnTo>
                    <a:pt x="2185876" y="477106"/>
                  </a:lnTo>
                  <a:lnTo>
                    <a:pt x="2262128" y="534343"/>
                  </a:lnTo>
                  <a:lnTo>
                    <a:pt x="2332661" y="477106"/>
                  </a:lnTo>
                  <a:lnTo>
                    <a:pt x="2408912" y="362631"/>
                  </a:lnTo>
                  <a:lnTo>
                    <a:pt x="2478555" y="464641"/>
                  </a:lnTo>
                  <a:lnTo>
                    <a:pt x="2554807" y="381710"/>
                  </a:lnTo>
                  <a:lnTo>
                    <a:pt x="2624450" y="426482"/>
                  </a:lnTo>
                  <a:lnTo>
                    <a:pt x="2700701" y="483720"/>
                  </a:lnTo>
                  <a:lnTo>
                    <a:pt x="2771234" y="381710"/>
                  </a:lnTo>
                  <a:lnTo>
                    <a:pt x="2847486" y="362631"/>
                  </a:lnTo>
                  <a:lnTo>
                    <a:pt x="2917002" y="414145"/>
                  </a:lnTo>
                  <a:lnTo>
                    <a:pt x="2993253" y="464641"/>
                  </a:lnTo>
                  <a:lnTo>
                    <a:pt x="3062896" y="534343"/>
                  </a:lnTo>
                  <a:lnTo>
                    <a:pt x="3139148" y="445562"/>
                  </a:lnTo>
                  <a:lnTo>
                    <a:pt x="3209680" y="547699"/>
                  </a:lnTo>
                  <a:lnTo>
                    <a:pt x="3285932" y="458027"/>
                  </a:lnTo>
                  <a:lnTo>
                    <a:pt x="3355575" y="445562"/>
                  </a:lnTo>
                  <a:lnTo>
                    <a:pt x="3431826" y="445562"/>
                  </a:lnTo>
                  <a:lnTo>
                    <a:pt x="3501469" y="375986"/>
                  </a:lnTo>
                  <a:lnTo>
                    <a:pt x="3577721" y="458027"/>
                  </a:lnTo>
                  <a:lnTo>
                    <a:pt x="3648254" y="464641"/>
                  </a:lnTo>
                  <a:lnTo>
                    <a:pt x="3724505" y="464641"/>
                  </a:lnTo>
                  <a:lnTo>
                    <a:pt x="3794021" y="426482"/>
                  </a:lnTo>
                  <a:lnTo>
                    <a:pt x="3870400" y="133554"/>
                  </a:lnTo>
                  <a:lnTo>
                    <a:pt x="3939916" y="286314"/>
                  </a:lnTo>
                  <a:lnTo>
                    <a:pt x="4016167" y="273849"/>
                  </a:lnTo>
                  <a:lnTo>
                    <a:pt x="4086700" y="433224"/>
                  </a:lnTo>
                  <a:lnTo>
                    <a:pt x="4162951" y="483720"/>
                  </a:lnTo>
                  <a:lnTo>
                    <a:pt x="4232594" y="528620"/>
                  </a:lnTo>
                  <a:lnTo>
                    <a:pt x="4308846" y="464641"/>
                  </a:lnTo>
                  <a:lnTo>
                    <a:pt x="4379379" y="395065"/>
                  </a:lnTo>
                  <a:lnTo>
                    <a:pt x="4455630" y="375986"/>
                  </a:lnTo>
                  <a:lnTo>
                    <a:pt x="4525273" y="414145"/>
                  </a:lnTo>
                  <a:lnTo>
                    <a:pt x="4601525" y="445562"/>
                  </a:lnTo>
                  <a:lnTo>
                    <a:pt x="4671168" y="433224"/>
                  </a:lnTo>
                  <a:lnTo>
                    <a:pt x="4747419" y="407403"/>
                  </a:lnTo>
                  <a:lnTo>
                    <a:pt x="4817952" y="477106"/>
                  </a:lnTo>
                  <a:lnTo>
                    <a:pt x="4894204" y="496185"/>
                  </a:lnTo>
                  <a:lnTo>
                    <a:pt x="4963719" y="426482"/>
                  </a:lnTo>
                  <a:lnTo>
                    <a:pt x="5040098" y="171712"/>
                  </a:lnTo>
                  <a:lnTo>
                    <a:pt x="5109614" y="254770"/>
                  </a:lnTo>
                  <a:lnTo>
                    <a:pt x="5185866" y="337828"/>
                  </a:lnTo>
                  <a:lnTo>
                    <a:pt x="5256398" y="324472"/>
                  </a:lnTo>
                  <a:lnTo>
                    <a:pt x="5332650" y="356907"/>
                  </a:lnTo>
                  <a:lnTo>
                    <a:pt x="5402293" y="381710"/>
                  </a:lnTo>
                  <a:lnTo>
                    <a:pt x="5478544" y="70592"/>
                  </a:lnTo>
                  <a:lnTo>
                    <a:pt x="5548187" y="57237"/>
                  </a:lnTo>
                  <a:lnTo>
                    <a:pt x="5624439" y="0"/>
                  </a:lnTo>
                </a:path>
              </a:pathLst>
            </a:custGeom>
            <a:ln w="28622">
              <a:solidFill>
                <a:srgbClr val="6D5746"/>
              </a:solidFill>
            </a:ln>
          </p:spPr>
          <p:txBody>
            <a:bodyPr wrap="square" lIns="0" tIns="0" rIns="0" bIns="0" rtlCol="0"/>
            <a:lstStyle/>
            <a:p>
              <a:endParaRPr/>
            </a:p>
          </p:txBody>
        </p:sp>
        <p:sp>
          <p:nvSpPr>
            <p:cNvPr id="14" name="object 15">
              <a:extLst>
                <a:ext uri="{FF2B5EF4-FFF2-40B4-BE49-F238E27FC236}">
                  <a16:creationId xmlns:a16="http://schemas.microsoft.com/office/drawing/2014/main" id="{A64E8DD8-D5C9-B873-E881-243F3DC1C847}"/>
                </a:ext>
              </a:extLst>
            </p:cNvPr>
            <p:cNvSpPr/>
            <p:nvPr/>
          </p:nvSpPr>
          <p:spPr>
            <a:xfrm>
              <a:off x="2271202" y="2996687"/>
              <a:ext cx="5624830" cy="1793875"/>
            </a:xfrm>
            <a:custGeom>
              <a:avLst/>
              <a:gdLst/>
              <a:ahLst/>
              <a:cxnLst/>
              <a:rect l="l" t="t" r="r" b="b"/>
              <a:pathLst>
                <a:path w="5624830" h="1793875">
                  <a:moveTo>
                    <a:pt x="0" y="1698338"/>
                  </a:moveTo>
                  <a:lnTo>
                    <a:pt x="69515" y="1684982"/>
                  </a:lnTo>
                  <a:lnTo>
                    <a:pt x="145767" y="1602929"/>
                  </a:lnTo>
                  <a:lnTo>
                    <a:pt x="216427" y="1558093"/>
                  </a:lnTo>
                  <a:lnTo>
                    <a:pt x="292678" y="1494165"/>
                  </a:lnTo>
                  <a:lnTo>
                    <a:pt x="362194" y="1545692"/>
                  </a:lnTo>
                  <a:lnTo>
                    <a:pt x="438446" y="1545692"/>
                  </a:lnTo>
                  <a:lnTo>
                    <a:pt x="508089" y="1545692"/>
                  </a:lnTo>
                  <a:lnTo>
                    <a:pt x="584340" y="1558093"/>
                  </a:lnTo>
                  <a:lnTo>
                    <a:pt x="654873" y="1526612"/>
                  </a:lnTo>
                  <a:lnTo>
                    <a:pt x="731125" y="1589574"/>
                  </a:lnTo>
                  <a:lnTo>
                    <a:pt x="800768" y="1622021"/>
                  </a:lnTo>
                  <a:lnTo>
                    <a:pt x="877019" y="1698338"/>
                  </a:lnTo>
                  <a:lnTo>
                    <a:pt x="946535" y="1698338"/>
                  </a:lnTo>
                  <a:lnTo>
                    <a:pt x="1017195" y="1780391"/>
                  </a:lnTo>
                  <a:lnTo>
                    <a:pt x="1093446" y="1545692"/>
                  </a:lnTo>
                  <a:lnTo>
                    <a:pt x="1162962" y="1545692"/>
                  </a:lnTo>
                  <a:lnTo>
                    <a:pt x="1239214" y="1602929"/>
                  </a:lnTo>
                  <a:lnTo>
                    <a:pt x="1308857" y="1622021"/>
                  </a:lnTo>
                  <a:lnTo>
                    <a:pt x="1385108" y="1653502"/>
                  </a:lnTo>
                  <a:lnTo>
                    <a:pt x="1455641" y="1729831"/>
                  </a:lnTo>
                  <a:lnTo>
                    <a:pt x="1531893" y="1748910"/>
                  </a:lnTo>
                  <a:lnTo>
                    <a:pt x="1601536" y="1793759"/>
                  </a:lnTo>
                  <a:lnTo>
                    <a:pt x="1677787" y="1665903"/>
                  </a:lnTo>
                  <a:lnTo>
                    <a:pt x="1747303" y="1570494"/>
                  </a:lnTo>
                  <a:lnTo>
                    <a:pt x="1823682" y="1570494"/>
                  </a:lnTo>
                  <a:lnTo>
                    <a:pt x="1894214" y="1602929"/>
                  </a:lnTo>
                  <a:lnTo>
                    <a:pt x="1970466" y="1698338"/>
                  </a:lnTo>
                  <a:lnTo>
                    <a:pt x="2039982" y="1698338"/>
                  </a:lnTo>
                  <a:lnTo>
                    <a:pt x="2116233" y="1684982"/>
                  </a:lnTo>
                  <a:lnTo>
                    <a:pt x="2185876" y="1653502"/>
                  </a:lnTo>
                  <a:lnTo>
                    <a:pt x="2262128" y="1570494"/>
                  </a:lnTo>
                  <a:lnTo>
                    <a:pt x="2332661" y="1431191"/>
                  </a:lnTo>
                  <a:lnTo>
                    <a:pt x="2408912" y="1602929"/>
                  </a:lnTo>
                  <a:lnTo>
                    <a:pt x="2478555" y="1494165"/>
                  </a:lnTo>
                  <a:lnTo>
                    <a:pt x="2554807" y="1570494"/>
                  </a:lnTo>
                  <a:lnTo>
                    <a:pt x="2624450" y="1513244"/>
                  </a:lnTo>
                  <a:lnTo>
                    <a:pt x="2700701" y="1481764"/>
                  </a:lnTo>
                  <a:lnTo>
                    <a:pt x="2771234" y="1494165"/>
                  </a:lnTo>
                  <a:lnTo>
                    <a:pt x="2847486" y="1526612"/>
                  </a:lnTo>
                  <a:lnTo>
                    <a:pt x="2917002" y="1462684"/>
                  </a:lnTo>
                  <a:lnTo>
                    <a:pt x="2993253" y="1398757"/>
                  </a:lnTo>
                  <a:lnTo>
                    <a:pt x="3062896" y="1431191"/>
                  </a:lnTo>
                  <a:lnTo>
                    <a:pt x="3139148" y="1354874"/>
                  </a:lnTo>
                  <a:lnTo>
                    <a:pt x="3209680" y="1335795"/>
                  </a:lnTo>
                  <a:lnTo>
                    <a:pt x="3285932" y="1322440"/>
                  </a:lnTo>
                  <a:lnTo>
                    <a:pt x="3355575" y="1259479"/>
                  </a:lnTo>
                  <a:lnTo>
                    <a:pt x="3431826" y="1259479"/>
                  </a:lnTo>
                  <a:lnTo>
                    <a:pt x="3501469" y="1322440"/>
                  </a:lnTo>
                  <a:lnTo>
                    <a:pt x="3577721" y="1240400"/>
                  </a:lnTo>
                  <a:lnTo>
                    <a:pt x="3648254" y="959936"/>
                  </a:lnTo>
                  <a:lnTo>
                    <a:pt x="3724505" y="959936"/>
                  </a:lnTo>
                  <a:lnTo>
                    <a:pt x="3794021" y="578225"/>
                  </a:lnTo>
                  <a:lnTo>
                    <a:pt x="3870400" y="706056"/>
                  </a:lnTo>
                  <a:lnTo>
                    <a:pt x="3939916" y="501909"/>
                  </a:lnTo>
                  <a:lnTo>
                    <a:pt x="4016167" y="756679"/>
                  </a:lnTo>
                  <a:lnTo>
                    <a:pt x="4086700" y="877768"/>
                  </a:lnTo>
                  <a:lnTo>
                    <a:pt x="4162951" y="610660"/>
                  </a:lnTo>
                  <a:lnTo>
                    <a:pt x="4232594" y="501909"/>
                  </a:lnTo>
                  <a:lnTo>
                    <a:pt x="4308846" y="394048"/>
                  </a:lnTo>
                  <a:lnTo>
                    <a:pt x="4379379" y="394048"/>
                  </a:lnTo>
                  <a:lnTo>
                    <a:pt x="4455630" y="298652"/>
                  </a:lnTo>
                  <a:lnTo>
                    <a:pt x="4525273" y="44009"/>
                  </a:lnTo>
                  <a:lnTo>
                    <a:pt x="4601525" y="298652"/>
                  </a:lnTo>
                  <a:lnTo>
                    <a:pt x="4671168" y="158484"/>
                  </a:lnTo>
                  <a:lnTo>
                    <a:pt x="4747419" y="0"/>
                  </a:lnTo>
                  <a:lnTo>
                    <a:pt x="4817952" y="126940"/>
                  </a:lnTo>
                  <a:lnTo>
                    <a:pt x="4894204" y="44009"/>
                  </a:lnTo>
                  <a:lnTo>
                    <a:pt x="4963719" y="76443"/>
                  </a:lnTo>
                  <a:lnTo>
                    <a:pt x="5040098" y="394048"/>
                  </a:lnTo>
                  <a:lnTo>
                    <a:pt x="5109614" y="279573"/>
                  </a:lnTo>
                  <a:lnTo>
                    <a:pt x="5185866" y="374969"/>
                  </a:lnTo>
                  <a:lnTo>
                    <a:pt x="5256398" y="171839"/>
                  </a:lnTo>
                  <a:lnTo>
                    <a:pt x="5332650" y="31544"/>
                  </a:lnTo>
                  <a:lnTo>
                    <a:pt x="5402293" y="248156"/>
                  </a:lnTo>
                  <a:lnTo>
                    <a:pt x="5478544" y="330196"/>
                  </a:lnTo>
                  <a:lnTo>
                    <a:pt x="5548187" y="394048"/>
                  </a:lnTo>
                  <a:lnTo>
                    <a:pt x="5624439" y="330196"/>
                  </a:lnTo>
                </a:path>
              </a:pathLst>
            </a:custGeom>
            <a:ln w="28621">
              <a:solidFill>
                <a:srgbClr val="5C82B9"/>
              </a:solidFill>
            </a:ln>
          </p:spPr>
          <p:txBody>
            <a:bodyPr wrap="square" lIns="0" tIns="0" rIns="0" bIns="0" rtlCol="0"/>
            <a:lstStyle/>
            <a:p>
              <a:endParaRPr/>
            </a:p>
          </p:txBody>
        </p:sp>
        <p:sp>
          <p:nvSpPr>
            <p:cNvPr id="15" name="object 16">
              <a:extLst>
                <a:ext uri="{FF2B5EF4-FFF2-40B4-BE49-F238E27FC236}">
                  <a16:creationId xmlns:a16="http://schemas.microsoft.com/office/drawing/2014/main" id="{0DAD8076-D3FB-49BF-673A-5C5905739F00}"/>
                </a:ext>
              </a:extLst>
            </p:cNvPr>
            <p:cNvSpPr/>
            <p:nvPr/>
          </p:nvSpPr>
          <p:spPr>
            <a:xfrm>
              <a:off x="2271202" y="3677050"/>
              <a:ext cx="5624830" cy="1233805"/>
            </a:xfrm>
            <a:custGeom>
              <a:avLst/>
              <a:gdLst/>
              <a:ahLst/>
              <a:cxnLst/>
              <a:rect l="l" t="t" r="r" b="b"/>
              <a:pathLst>
                <a:path w="5624830" h="1233804">
                  <a:moveTo>
                    <a:pt x="0" y="1017975"/>
                  </a:moveTo>
                  <a:lnTo>
                    <a:pt x="69515" y="1138199"/>
                  </a:lnTo>
                  <a:lnTo>
                    <a:pt x="145767" y="1227884"/>
                  </a:lnTo>
                  <a:lnTo>
                    <a:pt x="216427" y="1233607"/>
                  </a:lnTo>
                  <a:lnTo>
                    <a:pt x="292678" y="1113396"/>
                  </a:lnTo>
                  <a:lnTo>
                    <a:pt x="362194" y="1068547"/>
                  </a:lnTo>
                  <a:lnTo>
                    <a:pt x="438446" y="1094304"/>
                  </a:lnTo>
                  <a:lnTo>
                    <a:pt x="508089" y="1221206"/>
                  </a:lnTo>
                  <a:lnTo>
                    <a:pt x="584340" y="1037067"/>
                  </a:lnTo>
                  <a:lnTo>
                    <a:pt x="654873" y="1132475"/>
                  </a:lnTo>
                  <a:lnTo>
                    <a:pt x="731125" y="1113396"/>
                  </a:lnTo>
                  <a:lnTo>
                    <a:pt x="800768" y="1125797"/>
                  </a:lnTo>
                  <a:lnTo>
                    <a:pt x="877019" y="1080949"/>
                  </a:lnTo>
                  <a:lnTo>
                    <a:pt x="946535" y="992218"/>
                  </a:lnTo>
                  <a:lnTo>
                    <a:pt x="1017195" y="934980"/>
                  </a:lnTo>
                  <a:lnTo>
                    <a:pt x="1093446" y="827158"/>
                  </a:lnTo>
                  <a:lnTo>
                    <a:pt x="1162962" y="674512"/>
                  </a:lnTo>
                  <a:lnTo>
                    <a:pt x="1239214" y="642077"/>
                  </a:lnTo>
                  <a:lnTo>
                    <a:pt x="1308857" y="598195"/>
                  </a:lnTo>
                  <a:lnTo>
                    <a:pt x="1385108" y="636353"/>
                  </a:lnTo>
                  <a:lnTo>
                    <a:pt x="1455641" y="820480"/>
                  </a:lnTo>
                  <a:lnTo>
                    <a:pt x="1531893" y="622998"/>
                  </a:lnTo>
                  <a:lnTo>
                    <a:pt x="1601536" y="553295"/>
                  </a:lnTo>
                  <a:lnTo>
                    <a:pt x="1677787" y="426482"/>
                  </a:lnTo>
                  <a:lnTo>
                    <a:pt x="1747303" y="331087"/>
                  </a:lnTo>
                  <a:lnTo>
                    <a:pt x="1823682" y="140168"/>
                  </a:lnTo>
                  <a:lnTo>
                    <a:pt x="1894214" y="0"/>
                  </a:lnTo>
                  <a:lnTo>
                    <a:pt x="1970466" y="95395"/>
                  </a:lnTo>
                  <a:lnTo>
                    <a:pt x="2039982" y="159247"/>
                  </a:lnTo>
                  <a:lnTo>
                    <a:pt x="2116233" y="6614"/>
                  </a:lnTo>
                  <a:lnTo>
                    <a:pt x="2185876" y="44772"/>
                  </a:lnTo>
                  <a:lnTo>
                    <a:pt x="2262128" y="44772"/>
                  </a:lnTo>
                  <a:lnTo>
                    <a:pt x="2332661" y="114474"/>
                  </a:lnTo>
                  <a:lnTo>
                    <a:pt x="2408912" y="312007"/>
                  </a:lnTo>
                  <a:lnTo>
                    <a:pt x="2478555" y="209870"/>
                  </a:lnTo>
                  <a:lnTo>
                    <a:pt x="2554807" y="209870"/>
                  </a:lnTo>
                  <a:lnTo>
                    <a:pt x="2624450" y="279573"/>
                  </a:lnTo>
                  <a:lnTo>
                    <a:pt x="2700701" y="152633"/>
                  </a:lnTo>
                  <a:lnTo>
                    <a:pt x="2771234" y="267108"/>
                  </a:lnTo>
                  <a:lnTo>
                    <a:pt x="2847486" y="527602"/>
                  </a:lnTo>
                  <a:lnTo>
                    <a:pt x="2917002" y="489444"/>
                  </a:lnTo>
                  <a:lnTo>
                    <a:pt x="2993253" y="298652"/>
                  </a:lnTo>
                  <a:lnTo>
                    <a:pt x="3062896" y="355889"/>
                  </a:lnTo>
                  <a:lnTo>
                    <a:pt x="3139148" y="273849"/>
                  </a:lnTo>
                  <a:lnTo>
                    <a:pt x="3209680" y="598195"/>
                  </a:lnTo>
                  <a:lnTo>
                    <a:pt x="3285932" y="540957"/>
                  </a:lnTo>
                  <a:lnTo>
                    <a:pt x="3355575" y="565760"/>
                  </a:lnTo>
                  <a:lnTo>
                    <a:pt x="3431826" y="426482"/>
                  </a:lnTo>
                  <a:lnTo>
                    <a:pt x="3501469" y="560037"/>
                  </a:lnTo>
                  <a:lnTo>
                    <a:pt x="3577721" y="769920"/>
                  </a:lnTo>
                  <a:lnTo>
                    <a:pt x="3648254" y="725071"/>
                  </a:lnTo>
                  <a:lnTo>
                    <a:pt x="3724505" y="572374"/>
                  </a:lnTo>
                  <a:lnTo>
                    <a:pt x="3794021" y="413127"/>
                  </a:lnTo>
                  <a:lnTo>
                    <a:pt x="3870400" y="260494"/>
                  </a:lnTo>
                  <a:lnTo>
                    <a:pt x="3939916" y="241287"/>
                  </a:lnTo>
                  <a:lnTo>
                    <a:pt x="4016167" y="222208"/>
                  </a:lnTo>
                  <a:lnTo>
                    <a:pt x="4086700" y="164971"/>
                  </a:lnTo>
                  <a:lnTo>
                    <a:pt x="4162951" y="38158"/>
                  </a:lnTo>
                  <a:lnTo>
                    <a:pt x="4232594" y="95395"/>
                  </a:lnTo>
                  <a:lnTo>
                    <a:pt x="4308846" y="171712"/>
                  </a:lnTo>
                  <a:lnTo>
                    <a:pt x="4379379" y="312007"/>
                  </a:lnTo>
                  <a:lnTo>
                    <a:pt x="4455630" y="381583"/>
                  </a:lnTo>
                  <a:lnTo>
                    <a:pt x="4525273" y="164971"/>
                  </a:lnTo>
                  <a:lnTo>
                    <a:pt x="4601525" y="82930"/>
                  </a:lnTo>
                  <a:lnTo>
                    <a:pt x="4671168" y="164971"/>
                  </a:lnTo>
                  <a:lnTo>
                    <a:pt x="4747419" y="133554"/>
                  </a:lnTo>
                  <a:lnTo>
                    <a:pt x="4817952" y="107733"/>
                  </a:lnTo>
                  <a:lnTo>
                    <a:pt x="4894204" y="184050"/>
                  </a:lnTo>
                  <a:lnTo>
                    <a:pt x="4963719" y="260494"/>
                  </a:lnTo>
                  <a:lnTo>
                    <a:pt x="5040098" y="445562"/>
                  </a:lnTo>
                  <a:lnTo>
                    <a:pt x="5109614" y="350166"/>
                  </a:lnTo>
                  <a:lnTo>
                    <a:pt x="5185866" y="419741"/>
                  </a:lnTo>
                  <a:lnTo>
                    <a:pt x="5256398" y="413127"/>
                  </a:lnTo>
                  <a:lnTo>
                    <a:pt x="5332650" y="426482"/>
                  </a:lnTo>
                  <a:lnTo>
                    <a:pt x="5402293" y="419741"/>
                  </a:lnTo>
                  <a:lnTo>
                    <a:pt x="5478544" y="483720"/>
                  </a:lnTo>
                  <a:lnTo>
                    <a:pt x="5548187" y="350166"/>
                  </a:lnTo>
                  <a:lnTo>
                    <a:pt x="5624439" y="400662"/>
                  </a:lnTo>
                </a:path>
              </a:pathLst>
            </a:custGeom>
            <a:ln w="28622">
              <a:solidFill>
                <a:srgbClr val="BCD6F4"/>
              </a:solidFill>
            </a:ln>
          </p:spPr>
          <p:txBody>
            <a:bodyPr wrap="square" lIns="0" tIns="0" rIns="0" bIns="0" rtlCol="0"/>
            <a:lstStyle/>
            <a:p>
              <a:endParaRPr/>
            </a:p>
          </p:txBody>
        </p:sp>
        <p:sp>
          <p:nvSpPr>
            <p:cNvPr id="16" name="object 17">
              <a:extLst>
                <a:ext uri="{FF2B5EF4-FFF2-40B4-BE49-F238E27FC236}">
                  <a16:creationId xmlns:a16="http://schemas.microsoft.com/office/drawing/2014/main" id="{51564CBB-4EDD-90F6-C895-6EBBF4717BC1}"/>
                </a:ext>
              </a:extLst>
            </p:cNvPr>
            <p:cNvSpPr/>
            <p:nvPr/>
          </p:nvSpPr>
          <p:spPr>
            <a:xfrm>
              <a:off x="1776406" y="5123415"/>
              <a:ext cx="314588" cy="107809"/>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object 18">
              <a:extLst>
                <a:ext uri="{FF2B5EF4-FFF2-40B4-BE49-F238E27FC236}">
                  <a16:creationId xmlns:a16="http://schemas.microsoft.com/office/drawing/2014/main" id="{7E71E346-88A1-E4E8-B669-D360F71CB040}"/>
                </a:ext>
              </a:extLst>
            </p:cNvPr>
            <p:cNvSpPr/>
            <p:nvPr/>
          </p:nvSpPr>
          <p:spPr>
            <a:xfrm>
              <a:off x="1905106" y="4633971"/>
              <a:ext cx="182075" cy="107809"/>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object 19">
              <a:extLst>
                <a:ext uri="{FF2B5EF4-FFF2-40B4-BE49-F238E27FC236}">
                  <a16:creationId xmlns:a16="http://schemas.microsoft.com/office/drawing/2014/main" id="{5E573739-80B1-30F3-676F-ECC73D4D5DC7}"/>
                </a:ext>
              </a:extLst>
            </p:cNvPr>
            <p:cNvSpPr/>
            <p:nvPr/>
          </p:nvSpPr>
          <p:spPr>
            <a:xfrm>
              <a:off x="1830748" y="4144489"/>
              <a:ext cx="255480" cy="106843"/>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20">
              <a:extLst>
                <a:ext uri="{FF2B5EF4-FFF2-40B4-BE49-F238E27FC236}">
                  <a16:creationId xmlns:a16="http://schemas.microsoft.com/office/drawing/2014/main" id="{A0805504-F665-9EA7-C812-EC3D686DAE1E}"/>
                </a:ext>
              </a:extLst>
            </p:cNvPr>
            <p:cNvSpPr/>
            <p:nvPr/>
          </p:nvSpPr>
          <p:spPr>
            <a:xfrm>
              <a:off x="1750671" y="3654155"/>
              <a:ext cx="334604" cy="107733"/>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 name="object 21">
              <a:extLst>
                <a:ext uri="{FF2B5EF4-FFF2-40B4-BE49-F238E27FC236}">
                  <a16:creationId xmlns:a16="http://schemas.microsoft.com/office/drawing/2014/main" id="{E2EB2DD2-00EC-7A0F-5E6D-7D769382856C}"/>
                </a:ext>
              </a:extLst>
            </p:cNvPr>
            <p:cNvSpPr/>
            <p:nvPr/>
          </p:nvSpPr>
          <p:spPr>
            <a:xfrm>
              <a:off x="1750671" y="3171325"/>
              <a:ext cx="334604" cy="106843"/>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 name="object 22">
              <a:extLst>
                <a:ext uri="{FF2B5EF4-FFF2-40B4-BE49-F238E27FC236}">
                  <a16:creationId xmlns:a16="http://schemas.microsoft.com/office/drawing/2014/main" id="{70B83903-B895-C2D7-0157-3B0A006D30BC}"/>
                </a:ext>
              </a:extLst>
            </p:cNvPr>
            <p:cNvSpPr/>
            <p:nvPr/>
          </p:nvSpPr>
          <p:spPr>
            <a:xfrm>
              <a:off x="1751624" y="2680990"/>
              <a:ext cx="333651" cy="107733"/>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23">
              <a:extLst>
                <a:ext uri="{FF2B5EF4-FFF2-40B4-BE49-F238E27FC236}">
                  <a16:creationId xmlns:a16="http://schemas.microsoft.com/office/drawing/2014/main" id="{CCC0719B-9920-5BBF-50EF-CB9F84AF08AF}"/>
                </a:ext>
              </a:extLst>
            </p:cNvPr>
            <p:cNvSpPr/>
            <p:nvPr/>
          </p:nvSpPr>
          <p:spPr>
            <a:xfrm>
              <a:off x="1751624" y="2191546"/>
              <a:ext cx="333651" cy="107733"/>
            </a:xfrm>
            <a:prstGeom prst="rect">
              <a:avLst/>
            </a:prstGeom>
            <a:blipFill>
              <a:blip r:embed="rId8"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 name="object 24">
              <a:extLst>
                <a:ext uri="{FF2B5EF4-FFF2-40B4-BE49-F238E27FC236}">
                  <a16:creationId xmlns:a16="http://schemas.microsoft.com/office/drawing/2014/main" id="{6BDCFF77-E26B-F0A6-D22A-1E89759755EA}"/>
                </a:ext>
              </a:extLst>
            </p:cNvPr>
            <p:cNvSpPr/>
            <p:nvPr/>
          </p:nvSpPr>
          <p:spPr>
            <a:xfrm>
              <a:off x="1750671" y="1702102"/>
              <a:ext cx="334604" cy="106843"/>
            </a:xfrm>
            <a:prstGeom prst="rect">
              <a:avLst/>
            </a:prstGeom>
            <a:blipFill>
              <a:blip r:embed="rId9"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object 25">
              <a:extLst>
                <a:ext uri="{FF2B5EF4-FFF2-40B4-BE49-F238E27FC236}">
                  <a16:creationId xmlns:a16="http://schemas.microsoft.com/office/drawing/2014/main" id="{70D689A8-38D9-8FD3-188A-30CA2E38EAE0}"/>
                </a:ext>
              </a:extLst>
            </p:cNvPr>
            <p:cNvSpPr/>
            <p:nvPr/>
          </p:nvSpPr>
          <p:spPr>
            <a:xfrm>
              <a:off x="916539" y="3214316"/>
              <a:ext cx="320311" cy="98194"/>
            </a:xfrm>
            <a:prstGeom prst="rect">
              <a:avLst/>
            </a:prstGeom>
            <a:blipFill>
              <a:blip r:embed="rId10"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 name="object 26">
              <a:extLst>
                <a:ext uri="{FF2B5EF4-FFF2-40B4-BE49-F238E27FC236}">
                  <a16:creationId xmlns:a16="http://schemas.microsoft.com/office/drawing/2014/main" id="{08E28FEE-99F2-A325-830A-0DA7E177D461}"/>
                </a:ext>
              </a:extLst>
            </p:cNvPr>
            <p:cNvSpPr/>
            <p:nvPr/>
          </p:nvSpPr>
          <p:spPr>
            <a:xfrm>
              <a:off x="1274976" y="3213299"/>
              <a:ext cx="278368" cy="126940"/>
            </a:xfrm>
            <a:prstGeom prst="rect">
              <a:avLst/>
            </a:prstGeom>
            <a:blipFill>
              <a:blip r:embed="rId11"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 name="object 27">
              <a:extLst>
                <a:ext uri="{FF2B5EF4-FFF2-40B4-BE49-F238E27FC236}">
                  <a16:creationId xmlns:a16="http://schemas.microsoft.com/office/drawing/2014/main" id="{C3969C16-52A8-67F5-0430-3DF648FFC231}"/>
                </a:ext>
              </a:extLst>
            </p:cNvPr>
            <p:cNvSpPr/>
            <p:nvPr/>
          </p:nvSpPr>
          <p:spPr>
            <a:xfrm>
              <a:off x="1137698" y="3391753"/>
              <a:ext cx="198292" cy="121216"/>
            </a:xfrm>
            <a:prstGeom prst="rect">
              <a:avLst/>
            </a:prstGeom>
            <a:blipFill>
              <a:blip r:embed="rId1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7" name="object 28">
              <a:extLst>
                <a:ext uri="{FF2B5EF4-FFF2-40B4-BE49-F238E27FC236}">
                  <a16:creationId xmlns:a16="http://schemas.microsoft.com/office/drawing/2014/main" id="{4E2FF78F-AC74-785A-5B8F-1B001B9F7E72}"/>
                </a:ext>
              </a:extLst>
            </p:cNvPr>
            <p:cNvSpPr/>
            <p:nvPr/>
          </p:nvSpPr>
          <p:spPr>
            <a:xfrm>
              <a:off x="2602007" y="5412503"/>
              <a:ext cx="1575737" cy="94467"/>
            </a:xfrm>
            <a:prstGeom prst="rect">
              <a:avLst/>
            </a:prstGeom>
            <a:blipFill>
              <a:blip r:embed="rId1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8" name="object 29">
              <a:extLst>
                <a:ext uri="{FF2B5EF4-FFF2-40B4-BE49-F238E27FC236}">
                  <a16:creationId xmlns:a16="http://schemas.microsoft.com/office/drawing/2014/main" id="{A8269A5F-8468-BC5F-519C-4851C9A2DEEA}"/>
                </a:ext>
              </a:extLst>
            </p:cNvPr>
            <p:cNvSpPr/>
            <p:nvPr/>
          </p:nvSpPr>
          <p:spPr>
            <a:xfrm>
              <a:off x="4399891" y="5408687"/>
              <a:ext cx="1287888" cy="126899"/>
            </a:xfrm>
            <a:prstGeom prst="rect">
              <a:avLst/>
            </a:prstGeom>
            <a:blipFill>
              <a:blip r:embed="rId1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9" name="object 30">
              <a:extLst>
                <a:ext uri="{FF2B5EF4-FFF2-40B4-BE49-F238E27FC236}">
                  <a16:creationId xmlns:a16="http://schemas.microsoft.com/office/drawing/2014/main" id="{84312779-B047-ACA4-39FB-AF2E1FEB4D4C}"/>
                </a:ext>
              </a:extLst>
            </p:cNvPr>
            <p:cNvSpPr/>
            <p:nvPr/>
          </p:nvSpPr>
          <p:spPr>
            <a:xfrm>
              <a:off x="5906112" y="5470707"/>
              <a:ext cx="242570" cy="0"/>
            </a:xfrm>
            <a:custGeom>
              <a:avLst/>
              <a:gdLst/>
              <a:ahLst/>
              <a:cxnLst/>
              <a:rect l="l" t="t" r="r" b="b"/>
              <a:pathLst>
                <a:path w="242570">
                  <a:moveTo>
                    <a:pt x="0" y="0"/>
                  </a:moveTo>
                  <a:lnTo>
                    <a:pt x="0" y="0"/>
                  </a:lnTo>
                  <a:lnTo>
                    <a:pt x="242098" y="0"/>
                  </a:lnTo>
                </a:path>
              </a:pathLst>
            </a:custGeom>
            <a:ln w="28623">
              <a:solidFill>
                <a:srgbClr val="5C82B9"/>
              </a:solidFill>
            </a:ln>
          </p:spPr>
          <p:txBody>
            <a:bodyPr wrap="square" lIns="0" tIns="0" rIns="0" bIns="0" rtlCol="0"/>
            <a:lstStyle/>
            <a:p>
              <a:endParaRPr/>
            </a:p>
          </p:txBody>
        </p:sp>
        <p:sp>
          <p:nvSpPr>
            <p:cNvPr id="30" name="object 31">
              <a:extLst>
                <a:ext uri="{FF2B5EF4-FFF2-40B4-BE49-F238E27FC236}">
                  <a16:creationId xmlns:a16="http://schemas.microsoft.com/office/drawing/2014/main" id="{55E04A9E-1546-B35F-CBAF-0519CA25F7B5}"/>
                </a:ext>
              </a:extLst>
            </p:cNvPr>
            <p:cNvSpPr/>
            <p:nvPr/>
          </p:nvSpPr>
          <p:spPr>
            <a:xfrm>
              <a:off x="6184430" y="5418239"/>
              <a:ext cx="254553" cy="118300"/>
            </a:xfrm>
            <a:prstGeom prst="rect">
              <a:avLst/>
            </a:prstGeom>
            <a:blipFill>
              <a:blip r:embed="rId15"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1" name="object 32">
              <a:extLst>
                <a:ext uri="{FF2B5EF4-FFF2-40B4-BE49-F238E27FC236}">
                  <a16:creationId xmlns:a16="http://schemas.microsoft.com/office/drawing/2014/main" id="{E3422816-F0A0-7F9B-6596-AF16C05A5912}"/>
                </a:ext>
              </a:extLst>
            </p:cNvPr>
            <p:cNvSpPr/>
            <p:nvPr/>
          </p:nvSpPr>
          <p:spPr>
            <a:xfrm>
              <a:off x="6460833" y="5408688"/>
              <a:ext cx="155575" cy="98425"/>
            </a:xfrm>
            <a:custGeom>
              <a:avLst/>
              <a:gdLst/>
              <a:ahLst/>
              <a:cxnLst/>
              <a:rect l="l" t="t" r="r" b="b"/>
              <a:pathLst>
                <a:path w="155575" h="98425">
                  <a:moveTo>
                    <a:pt x="55410" y="53441"/>
                  </a:moveTo>
                  <a:lnTo>
                    <a:pt x="54394" y="45808"/>
                  </a:lnTo>
                  <a:lnTo>
                    <a:pt x="50584" y="41986"/>
                  </a:lnTo>
                  <a:lnTo>
                    <a:pt x="48679" y="40081"/>
                  </a:lnTo>
                  <a:lnTo>
                    <a:pt x="43980" y="35318"/>
                  </a:lnTo>
                  <a:lnTo>
                    <a:pt x="43980" y="56299"/>
                  </a:lnTo>
                  <a:lnTo>
                    <a:pt x="43980" y="72517"/>
                  </a:lnTo>
                  <a:lnTo>
                    <a:pt x="42075" y="80149"/>
                  </a:lnTo>
                  <a:lnTo>
                    <a:pt x="39141" y="83972"/>
                  </a:lnTo>
                  <a:lnTo>
                    <a:pt x="37236" y="85877"/>
                  </a:lnTo>
                  <a:lnTo>
                    <a:pt x="33426" y="88734"/>
                  </a:lnTo>
                  <a:lnTo>
                    <a:pt x="21983" y="88734"/>
                  </a:lnTo>
                  <a:lnTo>
                    <a:pt x="18173" y="86829"/>
                  </a:lnTo>
                  <a:lnTo>
                    <a:pt x="16268" y="83972"/>
                  </a:lnTo>
                  <a:lnTo>
                    <a:pt x="13474" y="80149"/>
                  </a:lnTo>
                  <a:lnTo>
                    <a:pt x="11569" y="74422"/>
                  </a:lnTo>
                  <a:lnTo>
                    <a:pt x="11633" y="57924"/>
                  </a:lnTo>
                  <a:lnTo>
                    <a:pt x="13474" y="50584"/>
                  </a:lnTo>
                  <a:lnTo>
                    <a:pt x="16268" y="45808"/>
                  </a:lnTo>
                  <a:lnTo>
                    <a:pt x="18173" y="43903"/>
                  </a:lnTo>
                  <a:lnTo>
                    <a:pt x="21094" y="41986"/>
                  </a:lnTo>
                  <a:lnTo>
                    <a:pt x="33426" y="41986"/>
                  </a:lnTo>
                  <a:lnTo>
                    <a:pt x="37236" y="43903"/>
                  </a:lnTo>
                  <a:lnTo>
                    <a:pt x="39141" y="45808"/>
                  </a:lnTo>
                  <a:lnTo>
                    <a:pt x="42075" y="49618"/>
                  </a:lnTo>
                  <a:lnTo>
                    <a:pt x="43980" y="56299"/>
                  </a:lnTo>
                  <a:lnTo>
                    <a:pt x="43980" y="35318"/>
                  </a:lnTo>
                  <a:lnTo>
                    <a:pt x="37236" y="32448"/>
                  </a:lnTo>
                  <a:lnTo>
                    <a:pt x="19189" y="32448"/>
                  </a:lnTo>
                  <a:lnTo>
                    <a:pt x="0" y="65836"/>
                  </a:lnTo>
                  <a:lnTo>
                    <a:pt x="254" y="73609"/>
                  </a:lnTo>
                  <a:lnTo>
                    <a:pt x="17284" y="98285"/>
                  </a:lnTo>
                  <a:lnTo>
                    <a:pt x="37236" y="98285"/>
                  </a:lnTo>
                  <a:lnTo>
                    <a:pt x="42964" y="95415"/>
                  </a:lnTo>
                  <a:lnTo>
                    <a:pt x="47790" y="89687"/>
                  </a:lnTo>
                  <a:lnTo>
                    <a:pt x="48463" y="88734"/>
                  </a:lnTo>
                  <a:lnTo>
                    <a:pt x="51396" y="84594"/>
                  </a:lnTo>
                  <a:lnTo>
                    <a:pt x="53746" y="78955"/>
                  </a:lnTo>
                  <a:lnTo>
                    <a:pt x="55029" y="72250"/>
                  </a:lnTo>
                  <a:lnTo>
                    <a:pt x="55321" y="65836"/>
                  </a:lnTo>
                  <a:lnTo>
                    <a:pt x="55410" y="53441"/>
                  </a:lnTo>
                  <a:close/>
                </a:path>
                <a:path w="155575" h="98425">
                  <a:moveTo>
                    <a:pt x="90614" y="0"/>
                  </a:moveTo>
                  <a:lnTo>
                    <a:pt x="79184" y="0"/>
                  </a:lnTo>
                  <a:lnTo>
                    <a:pt x="79184" y="97332"/>
                  </a:lnTo>
                  <a:lnTo>
                    <a:pt x="90614" y="97332"/>
                  </a:lnTo>
                  <a:lnTo>
                    <a:pt x="90614" y="0"/>
                  </a:lnTo>
                  <a:close/>
                </a:path>
                <a:path w="155575" h="98425">
                  <a:moveTo>
                    <a:pt x="155435" y="0"/>
                  </a:moveTo>
                  <a:lnTo>
                    <a:pt x="145008" y="0"/>
                  </a:lnTo>
                  <a:lnTo>
                    <a:pt x="145008" y="54394"/>
                  </a:lnTo>
                  <a:lnTo>
                    <a:pt x="145008" y="70612"/>
                  </a:lnTo>
                  <a:lnTo>
                    <a:pt x="142087" y="77292"/>
                  </a:lnTo>
                  <a:lnTo>
                    <a:pt x="137388" y="83007"/>
                  </a:lnTo>
                  <a:lnTo>
                    <a:pt x="134454" y="86829"/>
                  </a:lnTo>
                  <a:lnTo>
                    <a:pt x="129755" y="87782"/>
                  </a:lnTo>
                  <a:lnTo>
                    <a:pt x="116408" y="87782"/>
                  </a:lnTo>
                  <a:lnTo>
                    <a:pt x="113487" y="80149"/>
                  </a:lnTo>
                  <a:lnTo>
                    <a:pt x="113487" y="65836"/>
                  </a:lnTo>
                  <a:lnTo>
                    <a:pt x="114134" y="55676"/>
                  </a:lnTo>
                  <a:lnTo>
                    <a:pt x="116497" y="48196"/>
                  </a:lnTo>
                  <a:lnTo>
                    <a:pt x="121158" y="43573"/>
                  </a:lnTo>
                  <a:lnTo>
                    <a:pt x="128739" y="41986"/>
                  </a:lnTo>
                  <a:lnTo>
                    <a:pt x="132549" y="41986"/>
                  </a:lnTo>
                  <a:lnTo>
                    <a:pt x="136372" y="42951"/>
                  </a:lnTo>
                  <a:lnTo>
                    <a:pt x="140182" y="45808"/>
                  </a:lnTo>
                  <a:lnTo>
                    <a:pt x="143103" y="49618"/>
                  </a:lnTo>
                  <a:lnTo>
                    <a:pt x="145008" y="54394"/>
                  </a:lnTo>
                  <a:lnTo>
                    <a:pt x="145008" y="0"/>
                  </a:lnTo>
                  <a:lnTo>
                    <a:pt x="143992" y="0"/>
                  </a:lnTo>
                  <a:lnTo>
                    <a:pt x="143992" y="40081"/>
                  </a:lnTo>
                  <a:lnTo>
                    <a:pt x="141198" y="34366"/>
                  </a:lnTo>
                  <a:lnTo>
                    <a:pt x="134454" y="32448"/>
                  </a:lnTo>
                  <a:lnTo>
                    <a:pt x="119214" y="32448"/>
                  </a:lnTo>
                  <a:lnTo>
                    <a:pt x="102057" y="65836"/>
                  </a:lnTo>
                  <a:lnTo>
                    <a:pt x="102425" y="74841"/>
                  </a:lnTo>
                  <a:lnTo>
                    <a:pt x="117309" y="98285"/>
                  </a:lnTo>
                  <a:lnTo>
                    <a:pt x="132549" y="98285"/>
                  </a:lnTo>
                  <a:lnTo>
                    <a:pt x="140182" y="93510"/>
                  </a:lnTo>
                  <a:lnTo>
                    <a:pt x="143802" y="87782"/>
                  </a:lnTo>
                  <a:lnTo>
                    <a:pt x="145008" y="85877"/>
                  </a:lnTo>
                  <a:lnTo>
                    <a:pt x="145008" y="97332"/>
                  </a:lnTo>
                  <a:lnTo>
                    <a:pt x="155435" y="97332"/>
                  </a:lnTo>
                  <a:lnTo>
                    <a:pt x="155435" y="85877"/>
                  </a:lnTo>
                  <a:lnTo>
                    <a:pt x="155435" y="41986"/>
                  </a:lnTo>
                  <a:lnTo>
                    <a:pt x="155435" y="40081"/>
                  </a:lnTo>
                  <a:lnTo>
                    <a:pt x="155435" y="0"/>
                  </a:lnTo>
                  <a:close/>
                </a:path>
              </a:pathLst>
            </a:custGeom>
            <a:solidFill>
              <a:srgbClr val="585858"/>
            </a:solidFill>
          </p:spPr>
          <p:txBody>
            <a:bodyPr wrap="square" lIns="0" tIns="0" rIns="0" bIns="0" rtlCol="0"/>
            <a:lstStyle/>
            <a:p>
              <a:endParaRPr/>
            </a:p>
          </p:txBody>
        </p:sp>
        <p:sp>
          <p:nvSpPr>
            <p:cNvPr id="32" name="object 33">
              <a:extLst>
                <a:ext uri="{FF2B5EF4-FFF2-40B4-BE49-F238E27FC236}">
                  <a16:creationId xmlns:a16="http://schemas.microsoft.com/office/drawing/2014/main" id="{1D5CBEC4-D3B0-429F-D7FD-32ED4AAFA48C}"/>
                </a:ext>
              </a:extLst>
            </p:cNvPr>
            <p:cNvSpPr/>
            <p:nvPr/>
          </p:nvSpPr>
          <p:spPr>
            <a:xfrm>
              <a:off x="6840321" y="5470707"/>
              <a:ext cx="248285" cy="0"/>
            </a:xfrm>
            <a:custGeom>
              <a:avLst/>
              <a:gdLst/>
              <a:ahLst/>
              <a:cxnLst/>
              <a:rect l="l" t="t" r="r" b="b"/>
              <a:pathLst>
                <a:path w="248284">
                  <a:moveTo>
                    <a:pt x="0" y="0"/>
                  </a:moveTo>
                  <a:lnTo>
                    <a:pt x="0" y="0"/>
                  </a:lnTo>
                  <a:lnTo>
                    <a:pt x="247817" y="0"/>
                  </a:lnTo>
                </a:path>
              </a:pathLst>
            </a:custGeom>
            <a:ln w="28623">
              <a:solidFill>
                <a:srgbClr val="BCD6F4"/>
              </a:solidFill>
            </a:ln>
          </p:spPr>
          <p:txBody>
            <a:bodyPr wrap="square" lIns="0" tIns="0" rIns="0" bIns="0" rtlCol="0"/>
            <a:lstStyle/>
            <a:p>
              <a:endParaRPr/>
            </a:p>
          </p:txBody>
        </p:sp>
        <p:sp>
          <p:nvSpPr>
            <p:cNvPr id="33" name="object 34">
              <a:extLst>
                <a:ext uri="{FF2B5EF4-FFF2-40B4-BE49-F238E27FC236}">
                  <a16:creationId xmlns:a16="http://schemas.microsoft.com/office/drawing/2014/main" id="{3FC6AAD5-1945-0680-7CCF-17670FEA2038}"/>
                </a:ext>
              </a:extLst>
            </p:cNvPr>
            <p:cNvSpPr/>
            <p:nvPr/>
          </p:nvSpPr>
          <p:spPr>
            <a:xfrm>
              <a:off x="7124357" y="5418239"/>
              <a:ext cx="56515" cy="88265"/>
            </a:xfrm>
            <a:custGeom>
              <a:avLst/>
              <a:gdLst/>
              <a:ahLst/>
              <a:cxnLst/>
              <a:rect l="l" t="t" r="r" b="b"/>
              <a:pathLst>
                <a:path w="56515" h="88264">
                  <a:moveTo>
                    <a:pt x="36219" y="0"/>
                  </a:moveTo>
                  <a:lnTo>
                    <a:pt x="0" y="0"/>
                  </a:lnTo>
                  <a:lnTo>
                    <a:pt x="0" y="87776"/>
                  </a:lnTo>
                  <a:lnTo>
                    <a:pt x="11437" y="87776"/>
                  </a:lnTo>
                  <a:lnTo>
                    <a:pt x="11437" y="54375"/>
                  </a:lnTo>
                  <a:lnTo>
                    <a:pt x="36219" y="54375"/>
                  </a:lnTo>
                  <a:lnTo>
                    <a:pt x="42955" y="53421"/>
                  </a:lnTo>
                  <a:lnTo>
                    <a:pt x="47657" y="49605"/>
                  </a:lnTo>
                  <a:lnTo>
                    <a:pt x="53376" y="45789"/>
                  </a:lnTo>
                  <a:lnTo>
                    <a:pt x="54106" y="43882"/>
                  </a:lnTo>
                  <a:lnTo>
                    <a:pt x="11437" y="43882"/>
                  </a:lnTo>
                  <a:lnTo>
                    <a:pt x="11437" y="10493"/>
                  </a:lnTo>
                  <a:lnTo>
                    <a:pt x="53757" y="10493"/>
                  </a:lnTo>
                  <a:lnTo>
                    <a:pt x="52486" y="8585"/>
                  </a:lnTo>
                  <a:lnTo>
                    <a:pt x="47657" y="4769"/>
                  </a:lnTo>
                  <a:lnTo>
                    <a:pt x="42955" y="953"/>
                  </a:lnTo>
                  <a:lnTo>
                    <a:pt x="36219" y="0"/>
                  </a:lnTo>
                  <a:close/>
                </a:path>
                <a:path w="56515" h="88264">
                  <a:moveTo>
                    <a:pt x="53757" y="10493"/>
                  </a:moveTo>
                  <a:lnTo>
                    <a:pt x="37236" y="10493"/>
                  </a:lnTo>
                  <a:lnTo>
                    <a:pt x="40032" y="13355"/>
                  </a:lnTo>
                  <a:lnTo>
                    <a:pt x="42955" y="15263"/>
                  </a:lnTo>
                  <a:lnTo>
                    <a:pt x="43844" y="19079"/>
                  </a:lnTo>
                  <a:lnTo>
                    <a:pt x="43844" y="34342"/>
                  </a:lnTo>
                  <a:lnTo>
                    <a:pt x="42955" y="38158"/>
                  </a:lnTo>
                  <a:lnTo>
                    <a:pt x="40032" y="41020"/>
                  </a:lnTo>
                  <a:lnTo>
                    <a:pt x="38125" y="42928"/>
                  </a:lnTo>
                  <a:lnTo>
                    <a:pt x="35329" y="43882"/>
                  </a:lnTo>
                  <a:lnTo>
                    <a:pt x="54106" y="43882"/>
                  </a:lnTo>
                  <a:lnTo>
                    <a:pt x="56299" y="38158"/>
                  </a:lnTo>
                  <a:lnTo>
                    <a:pt x="56299" y="14309"/>
                  </a:lnTo>
                  <a:lnTo>
                    <a:pt x="53757" y="10493"/>
                  </a:lnTo>
                  <a:close/>
                </a:path>
              </a:pathLst>
            </a:custGeom>
            <a:solidFill>
              <a:srgbClr val="585858"/>
            </a:solidFill>
          </p:spPr>
          <p:txBody>
            <a:bodyPr wrap="square" lIns="0" tIns="0" rIns="0" bIns="0" rtlCol="0"/>
            <a:lstStyle/>
            <a:p>
              <a:endParaRPr/>
            </a:p>
          </p:txBody>
        </p:sp>
        <p:sp>
          <p:nvSpPr>
            <p:cNvPr id="34" name="object 35">
              <a:extLst>
                <a:ext uri="{FF2B5EF4-FFF2-40B4-BE49-F238E27FC236}">
                  <a16:creationId xmlns:a16="http://schemas.microsoft.com/office/drawing/2014/main" id="{CAE90390-AEE6-D791-9485-6190FE66FA00}"/>
                </a:ext>
              </a:extLst>
            </p:cNvPr>
            <p:cNvSpPr/>
            <p:nvPr/>
          </p:nvSpPr>
          <p:spPr>
            <a:xfrm>
              <a:off x="7199720" y="5413457"/>
              <a:ext cx="178301" cy="93513"/>
            </a:xfrm>
            <a:prstGeom prst="rect">
              <a:avLst/>
            </a:prstGeom>
            <a:blipFill>
              <a:blip r:embed="rId16"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5" name="object 36">
              <a:extLst>
                <a:ext uri="{FF2B5EF4-FFF2-40B4-BE49-F238E27FC236}">
                  <a16:creationId xmlns:a16="http://schemas.microsoft.com/office/drawing/2014/main" id="{37572887-519A-0051-DD4D-AE3043D78114}"/>
                </a:ext>
              </a:extLst>
            </p:cNvPr>
            <p:cNvSpPr/>
            <p:nvPr/>
          </p:nvSpPr>
          <p:spPr>
            <a:xfrm>
              <a:off x="7403692" y="5441134"/>
              <a:ext cx="149707" cy="65835"/>
            </a:xfrm>
            <a:prstGeom prst="rect">
              <a:avLst/>
            </a:prstGeom>
            <a:blipFill>
              <a:blip r:embed="rId17"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6" name="object 37">
              <a:extLst>
                <a:ext uri="{FF2B5EF4-FFF2-40B4-BE49-F238E27FC236}">
                  <a16:creationId xmlns:a16="http://schemas.microsoft.com/office/drawing/2014/main" id="{DA81CE1B-8927-681B-56F5-647478BC9C20}"/>
                </a:ext>
              </a:extLst>
            </p:cNvPr>
            <p:cNvSpPr/>
            <p:nvPr/>
          </p:nvSpPr>
          <p:spPr>
            <a:xfrm>
              <a:off x="3607943" y="1701672"/>
              <a:ext cx="3198241" cy="179832"/>
            </a:xfrm>
            <a:prstGeom prst="rect">
              <a:avLst/>
            </a:prstGeom>
            <a:blipFill>
              <a:blip r:embed="rId18" cstate="print">
                <a:extLst>
                  <a:ext uri="{28A0092B-C50C-407E-A947-70E740481C1C}">
                    <a14:useLocalDpi xmlns:a14="http://schemas.microsoft.com/office/drawing/2010/main"/>
                  </a:ext>
                </a:extLst>
              </a:blip>
              <a:stretch>
                <a:fillRect/>
              </a:stretch>
            </a:blipFill>
          </p:spPr>
          <p:txBody>
            <a:bodyPr wrap="square" lIns="0" tIns="0" rIns="0" bIns="0" rtlCol="0"/>
            <a:lstStyle/>
            <a:p>
              <a:endParaRPr sz="1200">
                <a:latin typeface="Abadi Extra Light" panose="020B0204020104020204" pitchFamily="34" charset="0"/>
              </a:endParaRPr>
            </a:p>
          </p:txBody>
        </p:sp>
      </p:grpSp>
      <p:sp>
        <p:nvSpPr>
          <p:cNvPr id="37" name="Title 49">
            <a:extLst>
              <a:ext uri="{FF2B5EF4-FFF2-40B4-BE49-F238E27FC236}">
                <a16:creationId xmlns:a16="http://schemas.microsoft.com/office/drawing/2014/main" id="{4C07D611-BA83-A64C-912C-0CFB60DE54BC}"/>
              </a:ext>
            </a:extLst>
          </p:cNvPr>
          <p:cNvSpPr txBox="1">
            <a:spLocks/>
          </p:cNvSpPr>
          <p:nvPr/>
        </p:nvSpPr>
        <p:spPr>
          <a:xfrm>
            <a:off x="341522" y="1757489"/>
            <a:ext cx="5405409" cy="62639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a:solidFill>
                  <a:schemeClr val="tx1"/>
                </a:solidFill>
                <a:latin typeface="Facit Light" panose="00000400000000000000" charset="0"/>
                <a:ea typeface="+mj-ea"/>
                <a:cs typeface="+mj-cs"/>
              </a:defRPr>
            </a:lvl1pPr>
          </a:lstStyle>
          <a:p>
            <a:pPr algn="ctr"/>
            <a:r>
              <a:rPr lang="en-GB" sz="1800">
                <a:latin typeface="Abadi Extra Light" panose="020B0204020104020204" pitchFamily="34" charset="0"/>
              </a:rPr>
              <a:t>New Producer Outperformance</a:t>
            </a:r>
            <a:br>
              <a:rPr lang="en-GB" sz="1600">
                <a:latin typeface="Abadi Extra Light" panose="020B0204020104020204" pitchFamily="34" charset="0"/>
              </a:rPr>
            </a:br>
            <a:r>
              <a:rPr lang="en-GB" sz="1200">
                <a:solidFill>
                  <a:srgbClr val="F8C001"/>
                </a:solidFill>
                <a:latin typeface="Abadi Extra Light" panose="020B0204020104020204" pitchFamily="34" charset="0"/>
              </a:rPr>
              <a:t>Share appreciation leading to production</a:t>
            </a:r>
            <a:endParaRPr lang="en-GB" sz="1600">
              <a:solidFill>
                <a:srgbClr val="F8C001"/>
              </a:solidFill>
              <a:latin typeface="Abadi Extra Light" panose="020B0204020104020204" pitchFamily="34" charset="0"/>
            </a:endParaRPr>
          </a:p>
        </p:txBody>
      </p:sp>
      <p:pic>
        <p:nvPicPr>
          <p:cNvPr id="38" name="Graphic 37" descr="Route (Two Pins With A Path) with solid fill">
            <a:extLst>
              <a:ext uri="{FF2B5EF4-FFF2-40B4-BE49-F238E27FC236}">
                <a16:creationId xmlns:a16="http://schemas.microsoft.com/office/drawing/2014/main" id="{33FB25F4-8F69-FD93-CB88-BC5111871DD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685202" y="1347262"/>
            <a:ext cx="626106" cy="626106"/>
          </a:xfrm>
          <a:prstGeom prst="rect">
            <a:avLst/>
          </a:prstGeom>
        </p:spPr>
      </p:pic>
      <p:pic>
        <p:nvPicPr>
          <p:cNvPr id="39" name="Graphic 38" descr="Open hand with solid fill">
            <a:extLst>
              <a:ext uri="{FF2B5EF4-FFF2-40B4-BE49-F238E27FC236}">
                <a16:creationId xmlns:a16="http://schemas.microsoft.com/office/drawing/2014/main" id="{BFC06276-A2FA-DD91-55CD-1A060961784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121916" y="3287040"/>
            <a:ext cx="626106" cy="626106"/>
          </a:xfrm>
          <a:prstGeom prst="rect">
            <a:avLst/>
          </a:prstGeom>
        </p:spPr>
      </p:pic>
      <p:pic>
        <p:nvPicPr>
          <p:cNvPr id="40" name="Graphic 39" descr="Upward trend with solid fill">
            <a:extLst>
              <a:ext uri="{FF2B5EF4-FFF2-40B4-BE49-F238E27FC236}">
                <a16:creationId xmlns:a16="http://schemas.microsoft.com/office/drawing/2014/main" id="{0C106567-0D0E-5579-DFEF-40111DFBEA5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177696" y="5096182"/>
            <a:ext cx="626106" cy="626106"/>
          </a:xfrm>
          <a:prstGeom prst="rect">
            <a:avLst/>
          </a:prstGeom>
        </p:spPr>
      </p:pic>
      <p:pic>
        <p:nvPicPr>
          <p:cNvPr id="41" name="Graphic 40" descr="Users with solid fill">
            <a:extLst>
              <a:ext uri="{FF2B5EF4-FFF2-40B4-BE49-F238E27FC236}">
                <a16:creationId xmlns:a16="http://schemas.microsoft.com/office/drawing/2014/main" id="{82688DF6-9277-B84D-FEED-C3CFC45BF60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712537" y="5060777"/>
            <a:ext cx="626106" cy="626106"/>
          </a:xfrm>
          <a:prstGeom prst="rect">
            <a:avLst/>
          </a:prstGeom>
        </p:spPr>
      </p:pic>
      <p:pic>
        <p:nvPicPr>
          <p:cNvPr id="42" name="Graphic 41" descr="Bar graph with upward trend with solid fill">
            <a:extLst>
              <a:ext uri="{FF2B5EF4-FFF2-40B4-BE49-F238E27FC236}">
                <a16:creationId xmlns:a16="http://schemas.microsoft.com/office/drawing/2014/main" id="{69F41883-6D22-E8CB-3CB1-E1ECCF77B30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685202" y="3234807"/>
            <a:ext cx="626106" cy="626106"/>
          </a:xfrm>
          <a:prstGeom prst="rect">
            <a:avLst/>
          </a:prstGeom>
        </p:spPr>
      </p:pic>
      <p:pic>
        <p:nvPicPr>
          <p:cNvPr id="43" name="Graphic 42" descr="Gold bars with solid fill">
            <a:extLst>
              <a:ext uri="{FF2B5EF4-FFF2-40B4-BE49-F238E27FC236}">
                <a16:creationId xmlns:a16="http://schemas.microsoft.com/office/drawing/2014/main" id="{DE2D838F-9FC9-0EDB-2FF5-484F5E292774}"/>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0121916" y="1347262"/>
            <a:ext cx="626107" cy="626107"/>
          </a:xfrm>
          <a:prstGeom prst="rect">
            <a:avLst/>
          </a:prstGeom>
        </p:spPr>
      </p:pic>
    </p:spTree>
    <p:extLst>
      <p:ext uri="{BB962C8B-B14F-4D97-AF65-F5344CB8AC3E}">
        <p14:creationId xmlns:p14="http://schemas.microsoft.com/office/powerpoint/2010/main" val="2998252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2410769-B486-B332-3F8D-BD29D1706C78}"/>
              </a:ext>
            </a:extLst>
          </p:cNvPr>
          <p:cNvSpPr>
            <a:spLocks noGrp="1"/>
          </p:cNvSpPr>
          <p:nvPr>
            <p:ph type="ftr" sz="quarter" idx="11"/>
          </p:nvPr>
        </p:nvSpPr>
        <p:spPr/>
        <p:txBody>
          <a:bodyPr/>
          <a:lstStyle/>
          <a:p>
            <a:r>
              <a:rPr lang="it-IT"/>
              <a:t>l     CORPORATE PRESENTATION    l    April 2024</a:t>
            </a:r>
            <a:endParaRPr lang="en-GB"/>
          </a:p>
        </p:txBody>
      </p:sp>
      <p:sp>
        <p:nvSpPr>
          <p:cNvPr id="5" name="Slide Number Placeholder 4">
            <a:extLst>
              <a:ext uri="{FF2B5EF4-FFF2-40B4-BE49-F238E27FC236}">
                <a16:creationId xmlns:a16="http://schemas.microsoft.com/office/drawing/2014/main" id="{DBCDFCEC-6F9B-7652-F227-81D2129716B6}"/>
              </a:ext>
            </a:extLst>
          </p:cNvPr>
          <p:cNvSpPr>
            <a:spLocks noGrp="1"/>
          </p:cNvSpPr>
          <p:nvPr>
            <p:ph type="sldNum" sz="quarter" idx="12"/>
          </p:nvPr>
        </p:nvSpPr>
        <p:spPr/>
        <p:txBody>
          <a:bodyPr/>
          <a:lstStyle/>
          <a:p>
            <a:fld id="{FCBF8F21-0EB5-41CC-AF8C-A4704FFD9176}" type="slidenum">
              <a:rPr lang="en-GB" smtClean="0"/>
              <a:pPr/>
              <a:t>19</a:t>
            </a:fld>
            <a:endParaRPr lang="en-GB"/>
          </a:p>
        </p:txBody>
      </p:sp>
      <p:sp>
        <p:nvSpPr>
          <p:cNvPr id="6" name="Title 1">
            <a:extLst>
              <a:ext uri="{FF2B5EF4-FFF2-40B4-BE49-F238E27FC236}">
                <a16:creationId xmlns:a16="http://schemas.microsoft.com/office/drawing/2014/main" id="{8EDC157A-2989-4BF6-F1DA-4A218D5943A7}"/>
              </a:ext>
            </a:extLst>
          </p:cNvPr>
          <p:cNvSpPr>
            <a:spLocks noGrp="1"/>
          </p:cNvSpPr>
          <p:nvPr>
            <p:ph type="title"/>
          </p:nvPr>
        </p:nvSpPr>
        <p:spPr>
          <a:xfrm>
            <a:off x="447032" y="746010"/>
            <a:ext cx="11523643" cy="626393"/>
          </a:xfrm>
        </p:spPr>
        <p:txBody>
          <a:bodyPr>
            <a:normAutofit/>
          </a:bodyPr>
          <a:lstStyle/>
          <a:p>
            <a:r>
              <a:rPr lang="en-GB">
                <a:solidFill>
                  <a:schemeClr val="tx1"/>
                </a:solidFill>
              </a:rPr>
              <a:t>CORPORATE</a:t>
            </a:r>
          </a:p>
        </p:txBody>
      </p:sp>
      <p:sp>
        <p:nvSpPr>
          <p:cNvPr id="44" name="TextBox 43">
            <a:extLst>
              <a:ext uri="{FF2B5EF4-FFF2-40B4-BE49-F238E27FC236}">
                <a16:creationId xmlns:a16="http://schemas.microsoft.com/office/drawing/2014/main" id="{BFCA2DEE-4769-D53E-4C4F-0B164599D378}"/>
              </a:ext>
            </a:extLst>
          </p:cNvPr>
          <p:cNvSpPr txBox="1"/>
          <p:nvPr/>
        </p:nvSpPr>
        <p:spPr>
          <a:xfrm>
            <a:off x="447032" y="4045341"/>
            <a:ext cx="2667893" cy="276999"/>
          </a:xfrm>
          <a:prstGeom prst="rect">
            <a:avLst/>
          </a:prstGeom>
          <a:solidFill>
            <a:srgbClr val="FBBC0D"/>
          </a:solidFill>
        </p:spPr>
        <p:txBody>
          <a:bodyPr wrap="square" rtlCol="0">
            <a:spAutoFit/>
          </a:bodyPr>
          <a:lstStyle>
            <a:defPPr>
              <a:defRPr lang="en-US"/>
            </a:defPPr>
            <a:lvl1pPr>
              <a:defRPr sz="1200">
                <a:solidFill>
                  <a:schemeClr val="bg1"/>
                </a:solidFill>
                <a:latin typeface="Abadi Extra Light" panose="020B0204020104020204" pitchFamily="34" charset="0"/>
              </a:defRPr>
            </a:lvl1pPr>
          </a:lstStyle>
          <a:p>
            <a:r>
              <a:rPr lang="en-US" dirty="0"/>
              <a:t>SHARE PRICE PERFORMANCE</a:t>
            </a:r>
          </a:p>
        </p:txBody>
      </p:sp>
      <p:graphicFrame>
        <p:nvGraphicFramePr>
          <p:cNvPr id="45" name="Table 37">
            <a:extLst>
              <a:ext uri="{FF2B5EF4-FFF2-40B4-BE49-F238E27FC236}">
                <a16:creationId xmlns:a16="http://schemas.microsoft.com/office/drawing/2014/main" id="{78DE7A12-36F1-9F04-8651-6C4AC7A207FA}"/>
              </a:ext>
            </a:extLst>
          </p:cNvPr>
          <p:cNvGraphicFramePr>
            <a:graphicFrameLocks noGrp="1"/>
          </p:cNvGraphicFramePr>
          <p:nvPr>
            <p:extLst>
              <p:ext uri="{D42A27DB-BD31-4B8C-83A1-F6EECF244321}">
                <p14:modId xmlns:p14="http://schemas.microsoft.com/office/powerpoint/2010/main" val="2881989281"/>
              </p:ext>
            </p:extLst>
          </p:nvPr>
        </p:nvGraphicFramePr>
        <p:xfrm>
          <a:off x="437200" y="1890255"/>
          <a:ext cx="5251082" cy="1836608"/>
        </p:xfrm>
        <a:graphic>
          <a:graphicData uri="http://schemas.openxmlformats.org/drawingml/2006/table">
            <a:tbl>
              <a:tblPr firstRow="1" bandRow="1">
                <a:tableStyleId>{2D5ABB26-0587-4C30-8999-92F81FD0307C}</a:tableStyleId>
              </a:tblPr>
              <a:tblGrid>
                <a:gridCol w="2625541">
                  <a:extLst>
                    <a:ext uri="{9D8B030D-6E8A-4147-A177-3AD203B41FA5}">
                      <a16:colId xmlns:a16="http://schemas.microsoft.com/office/drawing/2014/main" val="2117812445"/>
                    </a:ext>
                  </a:extLst>
                </a:gridCol>
                <a:gridCol w="2625541">
                  <a:extLst>
                    <a:ext uri="{9D8B030D-6E8A-4147-A177-3AD203B41FA5}">
                      <a16:colId xmlns:a16="http://schemas.microsoft.com/office/drawing/2014/main" val="1370455764"/>
                    </a:ext>
                  </a:extLst>
                </a:gridCol>
              </a:tblGrid>
              <a:tr h="459152">
                <a:tc>
                  <a:txBody>
                    <a:bodyPr/>
                    <a:lstStyle/>
                    <a:p>
                      <a:r>
                        <a:rPr lang="en-GB" sz="1200">
                          <a:latin typeface="Abadi Extra Light"/>
                        </a:rPr>
                        <a:t>Market Cap</a:t>
                      </a:r>
                    </a:p>
                  </a:txBody>
                  <a:tcPr anchor="ctr">
                    <a:lnB w="12700" cap="flat" cmpd="sng" algn="ctr">
                      <a:solidFill>
                        <a:srgbClr val="FBBC0D"/>
                      </a:solidFill>
                      <a:prstDash val="solid"/>
                      <a:round/>
                      <a:headEnd type="none" w="med" len="med"/>
                      <a:tailEnd type="none" w="med" len="med"/>
                    </a:lnB>
                  </a:tcPr>
                </a:tc>
                <a:tc>
                  <a:txBody>
                    <a:bodyPr/>
                    <a:lstStyle/>
                    <a:p>
                      <a:pPr algn="r"/>
                      <a:r>
                        <a:rPr lang="en-GB" sz="1200" dirty="0">
                          <a:latin typeface="Abadi Extra Light"/>
                        </a:rPr>
                        <a:t>£7.9m</a:t>
                      </a:r>
                      <a:endParaRPr lang="en-US" dirty="0"/>
                    </a:p>
                  </a:txBody>
                  <a:tcPr anchor="ctr">
                    <a:lnB w="12700" cap="flat" cmpd="sng" algn="ctr">
                      <a:solidFill>
                        <a:srgbClr val="FBBC0D"/>
                      </a:solidFill>
                      <a:prstDash val="solid"/>
                      <a:round/>
                      <a:headEnd type="none" w="med" len="med"/>
                      <a:tailEnd type="none" w="med" len="med"/>
                    </a:lnB>
                  </a:tcPr>
                </a:tc>
                <a:extLst>
                  <a:ext uri="{0D108BD9-81ED-4DB2-BD59-A6C34878D82A}">
                    <a16:rowId xmlns:a16="http://schemas.microsoft.com/office/drawing/2014/main" val="2409590193"/>
                  </a:ext>
                </a:extLst>
              </a:tr>
              <a:tr h="459152">
                <a:tc>
                  <a:txBody>
                    <a:bodyPr/>
                    <a:lstStyle/>
                    <a:p>
                      <a:r>
                        <a:rPr lang="en-GB" sz="1200" dirty="0">
                          <a:latin typeface="Abadi Extra Light"/>
                        </a:rPr>
                        <a:t>Share Price</a:t>
                      </a:r>
                    </a:p>
                  </a:txBody>
                  <a:tcPr anchor="ctr">
                    <a:lnT w="12700" cap="flat" cmpd="sng" algn="ctr">
                      <a:solidFill>
                        <a:srgbClr val="FBBC0D"/>
                      </a:solidFill>
                      <a:prstDash val="solid"/>
                      <a:round/>
                      <a:headEnd type="none" w="med" len="med"/>
                      <a:tailEnd type="none" w="med" len="med"/>
                    </a:lnT>
                    <a:lnB w="12700" cap="flat" cmpd="sng" algn="ctr">
                      <a:solidFill>
                        <a:srgbClr val="FBBC0D"/>
                      </a:solidFill>
                      <a:prstDash val="solid"/>
                      <a:round/>
                      <a:headEnd type="none" w="med" len="med"/>
                      <a:tailEnd type="none" w="med" len="med"/>
                    </a:lnB>
                  </a:tcPr>
                </a:tc>
                <a:tc>
                  <a:txBody>
                    <a:bodyPr/>
                    <a:lstStyle/>
                    <a:p>
                      <a:pPr algn="r"/>
                      <a:r>
                        <a:rPr lang="en-GB" sz="1200" dirty="0">
                          <a:latin typeface="Abadi Extra Light"/>
                        </a:rPr>
                        <a:t>1.75p</a:t>
                      </a:r>
                      <a:endParaRPr lang="en-GB" sz="1200" dirty="0">
                        <a:latin typeface="Abadi Extra Light" panose="020B0204020104020204" pitchFamily="34" charset="0"/>
                      </a:endParaRPr>
                    </a:p>
                  </a:txBody>
                  <a:tcPr anchor="ctr">
                    <a:lnT w="12700" cap="flat" cmpd="sng" algn="ctr">
                      <a:solidFill>
                        <a:srgbClr val="FBBC0D"/>
                      </a:solidFill>
                      <a:prstDash val="solid"/>
                      <a:round/>
                      <a:headEnd type="none" w="med" len="med"/>
                      <a:tailEnd type="none" w="med" len="med"/>
                    </a:lnT>
                    <a:lnB w="12700" cap="flat" cmpd="sng" algn="ctr">
                      <a:solidFill>
                        <a:srgbClr val="FBBC0D"/>
                      </a:solidFill>
                      <a:prstDash val="solid"/>
                      <a:round/>
                      <a:headEnd type="none" w="med" len="med"/>
                      <a:tailEnd type="none" w="med" len="med"/>
                    </a:lnB>
                  </a:tcPr>
                </a:tc>
                <a:extLst>
                  <a:ext uri="{0D108BD9-81ED-4DB2-BD59-A6C34878D82A}">
                    <a16:rowId xmlns:a16="http://schemas.microsoft.com/office/drawing/2014/main" val="305146084"/>
                  </a:ext>
                </a:extLst>
              </a:tr>
              <a:tr h="459152">
                <a:tc>
                  <a:txBody>
                    <a:bodyPr/>
                    <a:lstStyle/>
                    <a:p>
                      <a:r>
                        <a:rPr lang="en-GB" sz="1200">
                          <a:latin typeface="Abadi Extra Light" panose="020B0204020104020204" pitchFamily="34" charset="0"/>
                        </a:rPr>
                        <a:t>52 Week Range</a:t>
                      </a:r>
                    </a:p>
                  </a:txBody>
                  <a:tcPr anchor="ctr">
                    <a:lnT w="12700" cap="flat" cmpd="sng" algn="ctr">
                      <a:solidFill>
                        <a:srgbClr val="FBBC0D"/>
                      </a:solidFill>
                      <a:prstDash val="solid"/>
                      <a:round/>
                      <a:headEnd type="none" w="med" len="med"/>
                      <a:tailEnd type="none" w="med" len="med"/>
                    </a:lnT>
                    <a:lnB w="12700" cap="flat" cmpd="sng" algn="ctr">
                      <a:solidFill>
                        <a:srgbClr val="FBBC0D"/>
                      </a:solidFill>
                      <a:prstDash val="solid"/>
                      <a:round/>
                      <a:headEnd type="none" w="med" len="med"/>
                      <a:tailEnd type="none" w="med" len="med"/>
                    </a:lnB>
                  </a:tcPr>
                </a:tc>
                <a:tc>
                  <a:txBody>
                    <a:bodyPr/>
                    <a:lstStyle/>
                    <a:p>
                      <a:pPr algn="r"/>
                      <a:r>
                        <a:rPr lang="en-GB" sz="1200" dirty="0">
                          <a:latin typeface="Abadi Extra Light" panose="020B0204020104020204" pitchFamily="34" charset="0"/>
                        </a:rPr>
                        <a:t>1.70p-3.98p</a:t>
                      </a:r>
                    </a:p>
                  </a:txBody>
                  <a:tcPr anchor="ctr">
                    <a:lnT w="12700" cap="flat" cmpd="sng" algn="ctr">
                      <a:solidFill>
                        <a:srgbClr val="FBBC0D"/>
                      </a:solidFill>
                      <a:prstDash val="solid"/>
                      <a:round/>
                      <a:headEnd type="none" w="med" len="med"/>
                      <a:tailEnd type="none" w="med" len="med"/>
                    </a:lnT>
                    <a:lnB w="12700" cap="flat" cmpd="sng" algn="ctr">
                      <a:solidFill>
                        <a:srgbClr val="FBBC0D"/>
                      </a:solidFill>
                      <a:prstDash val="solid"/>
                      <a:round/>
                      <a:headEnd type="none" w="med" len="med"/>
                      <a:tailEnd type="none" w="med" len="med"/>
                    </a:lnB>
                  </a:tcPr>
                </a:tc>
                <a:extLst>
                  <a:ext uri="{0D108BD9-81ED-4DB2-BD59-A6C34878D82A}">
                    <a16:rowId xmlns:a16="http://schemas.microsoft.com/office/drawing/2014/main" val="3273687060"/>
                  </a:ext>
                </a:extLst>
              </a:tr>
              <a:tr h="459152">
                <a:tc>
                  <a:txBody>
                    <a:bodyPr/>
                    <a:lstStyle/>
                    <a:p>
                      <a:r>
                        <a:rPr lang="en-GB" sz="1200" dirty="0">
                          <a:latin typeface="Abadi Extra Light" panose="020B0204020104020204" pitchFamily="34" charset="0"/>
                        </a:rPr>
                        <a:t>Nomad &amp; Broker</a:t>
                      </a:r>
                    </a:p>
                  </a:txBody>
                  <a:tcPr anchor="ctr">
                    <a:lnT w="12700" cap="flat" cmpd="sng" algn="ctr">
                      <a:solidFill>
                        <a:srgbClr val="FBBC0D"/>
                      </a:solidFill>
                      <a:prstDash val="solid"/>
                      <a:round/>
                      <a:headEnd type="none" w="med" len="med"/>
                      <a:tailEnd type="none" w="med" len="med"/>
                    </a:lnT>
                    <a:lnB w="12700" cap="flat" cmpd="sng" algn="ctr">
                      <a:solidFill>
                        <a:srgbClr val="FBBC0D"/>
                      </a:solidFill>
                      <a:prstDash val="solid"/>
                      <a:round/>
                      <a:headEnd type="none" w="med" len="med"/>
                      <a:tailEnd type="none" w="med" len="med"/>
                    </a:lnB>
                  </a:tcPr>
                </a:tc>
                <a:tc>
                  <a:txBody>
                    <a:bodyPr/>
                    <a:lstStyle/>
                    <a:p>
                      <a:pPr algn="r"/>
                      <a:r>
                        <a:rPr lang="en-GB" sz="1200" dirty="0">
                          <a:latin typeface="Abadi Extra Light" panose="020B0204020104020204" pitchFamily="34" charset="0"/>
                        </a:rPr>
                        <a:t>Cavendish</a:t>
                      </a:r>
                    </a:p>
                  </a:txBody>
                  <a:tcPr anchor="ctr">
                    <a:lnT w="12700" cap="flat" cmpd="sng" algn="ctr">
                      <a:solidFill>
                        <a:srgbClr val="FBBC0D"/>
                      </a:solidFill>
                      <a:prstDash val="solid"/>
                      <a:round/>
                      <a:headEnd type="none" w="med" len="med"/>
                      <a:tailEnd type="none" w="med" len="med"/>
                    </a:lnT>
                    <a:lnB w="12700" cap="flat" cmpd="sng" algn="ctr">
                      <a:solidFill>
                        <a:srgbClr val="FBBC0D"/>
                      </a:solidFill>
                      <a:prstDash val="solid"/>
                      <a:round/>
                      <a:headEnd type="none" w="med" len="med"/>
                      <a:tailEnd type="none" w="med" len="med"/>
                    </a:lnB>
                  </a:tcPr>
                </a:tc>
                <a:extLst>
                  <a:ext uri="{0D108BD9-81ED-4DB2-BD59-A6C34878D82A}">
                    <a16:rowId xmlns:a16="http://schemas.microsoft.com/office/drawing/2014/main" val="1108014814"/>
                  </a:ext>
                </a:extLst>
              </a:tr>
            </a:tbl>
          </a:graphicData>
        </a:graphic>
      </p:graphicFrame>
      <p:sp>
        <p:nvSpPr>
          <p:cNvPr id="47" name="TextBox 46">
            <a:extLst>
              <a:ext uri="{FF2B5EF4-FFF2-40B4-BE49-F238E27FC236}">
                <a16:creationId xmlns:a16="http://schemas.microsoft.com/office/drawing/2014/main" id="{ABEFA15C-FF00-0228-2292-72FEEBF07D81}"/>
              </a:ext>
            </a:extLst>
          </p:cNvPr>
          <p:cNvSpPr txBox="1"/>
          <p:nvPr/>
        </p:nvSpPr>
        <p:spPr>
          <a:xfrm>
            <a:off x="437200" y="1539417"/>
            <a:ext cx="5251081" cy="276998"/>
          </a:xfrm>
          <a:prstGeom prst="rect">
            <a:avLst/>
          </a:prstGeom>
          <a:solidFill>
            <a:srgbClr val="FBBC0D"/>
          </a:solidFill>
        </p:spPr>
        <p:txBody>
          <a:bodyPr wrap="square" lIns="91440" tIns="45720" rIns="91440" bIns="45720" rtlCol="0" anchor="ctr">
            <a:spAutoFit/>
          </a:bodyPr>
          <a:lstStyle/>
          <a:p>
            <a:r>
              <a:rPr lang="en-US" sz="1200" dirty="0">
                <a:solidFill>
                  <a:schemeClr val="bg1"/>
                </a:solidFill>
                <a:latin typeface="Abadi Extra Light"/>
              </a:rPr>
              <a:t>SNAPSHOT AT 4 APRIL 2024</a:t>
            </a:r>
          </a:p>
        </p:txBody>
      </p:sp>
      <p:sp>
        <p:nvSpPr>
          <p:cNvPr id="48" name="TextBox 47">
            <a:extLst>
              <a:ext uri="{FF2B5EF4-FFF2-40B4-BE49-F238E27FC236}">
                <a16:creationId xmlns:a16="http://schemas.microsoft.com/office/drawing/2014/main" id="{4FCBA728-9CB6-DFD8-0AEF-59C519645C41}"/>
              </a:ext>
            </a:extLst>
          </p:cNvPr>
          <p:cNvSpPr txBox="1"/>
          <p:nvPr/>
        </p:nvSpPr>
        <p:spPr>
          <a:xfrm>
            <a:off x="6344931" y="1539415"/>
            <a:ext cx="5520235" cy="276999"/>
          </a:xfrm>
          <a:prstGeom prst="rect">
            <a:avLst/>
          </a:prstGeom>
          <a:solidFill>
            <a:srgbClr val="FBBC0D"/>
          </a:solidFill>
        </p:spPr>
        <p:txBody>
          <a:bodyPr wrap="square" rtlCol="0" anchor="ctr">
            <a:spAutoFit/>
          </a:bodyPr>
          <a:lstStyle>
            <a:defPPr>
              <a:defRPr lang="en-US"/>
            </a:defPPr>
            <a:lvl1pPr>
              <a:defRPr sz="1200">
                <a:solidFill>
                  <a:schemeClr val="bg1"/>
                </a:solidFill>
                <a:latin typeface="Abadi Extra Light" panose="020B0204020104020204" pitchFamily="34" charset="0"/>
              </a:defRPr>
            </a:lvl1pPr>
          </a:lstStyle>
          <a:p>
            <a:r>
              <a:rPr lang="en-US" dirty="0"/>
              <a:t>SIGNIFICANT SHAREHOLDERS </a:t>
            </a:r>
          </a:p>
        </p:txBody>
      </p:sp>
      <p:sp>
        <p:nvSpPr>
          <p:cNvPr id="23" name="TextBox 22">
            <a:extLst>
              <a:ext uri="{FF2B5EF4-FFF2-40B4-BE49-F238E27FC236}">
                <a16:creationId xmlns:a16="http://schemas.microsoft.com/office/drawing/2014/main" id="{ADA743C6-4723-0B51-5417-8877FEFB272F}"/>
              </a:ext>
            </a:extLst>
          </p:cNvPr>
          <p:cNvSpPr txBox="1"/>
          <p:nvPr/>
        </p:nvSpPr>
        <p:spPr>
          <a:xfrm>
            <a:off x="6208853" y="5782031"/>
            <a:ext cx="5966549" cy="830997"/>
          </a:xfrm>
          <a:prstGeom prst="rect">
            <a:avLst/>
          </a:prstGeom>
          <a:noFill/>
        </p:spPr>
        <p:txBody>
          <a:bodyPr wrap="square">
            <a:spAutoFit/>
          </a:bodyPr>
          <a:lstStyle/>
          <a:p>
            <a:r>
              <a:rPr lang="en-GB" sz="800" dirty="0">
                <a:solidFill>
                  <a:schemeClr val="bg1"/>
                </a:solidFill>
              </a:rPr>
              <a:t>* wholly owned &amp; controlled by First Island Trust Company Ltd as Trustee of The </a:t>
            </a:r>
            <a:r>
              <a:rPr lang="en-GB" sz="800" dirty="0" err="1">
                <a:solidFill>
                  <a:schemeClr val="bg1"/>
                </a:solidFill>
              </a:rPr>
              <a:t>Nodo</a:t>
            </a:r>
            <a:r>
              <a:rPr lang="en-GB" sz="800" dirty="0">
                <a:solidFill>
                  <a:schemeClr val="bg1"/>
                </a:solidFill>
              </a:rPr>
              <a:t> Trust, being a discretionary trust with a broad class of potential beneficiaries. Patrick Quirk, father of Paul Quirk (a Non-Executive Director of Cora), is a potential beneficiary of The </a:t>
            </a:r>
            <a:r>
              <a:rPr lang="en-GB" sz="800" dirty="0" err="1">
                <a:solidFill>
                  <a:schemeClr val="bg1"/>
                </a:solidFill>
              </a:rPr>
              <a:t>Nodo</a:t>
            </a:r>
            <a:r>
              <a:rPr lang="en-GB" sz="800" dirty="0">
                <a:solidFill>
                  <a:schemeClr val="bg1"/>
                </a:solidFill>
              </a:rPr>
              <a:t> Trust.</a:t>
            </a:r>
          </a:p>
          <a:p>
            <a:r>
              <a:rPr lang="en-GB" sz="800" dirty="0">
                <a:solidFill>
                  <a:schemeClr val="bg1"/>
                </a:solidFill>
              </a:rPr>
              <a:t>** a non-grantor trust of which Jeremy Block is the first beneficiary.</a:t>
            </a:r>
          </a:p>
          <a:p>
            <a:r>
              <a:rPr lang="en-GB" sz="800" dirty="0">
                <a:solidFill>
                  <a:schemeClr val="bg1"/>
                </a:solidFill>
              </a:rPr>
              <a:t>*** wholly owned and controlled by First Island Trust Company Ltd as Trustee of The </a:t>
            </a:r>
            <a:r>
              <a:rPr lang="en-GB" sz="800" dirty="0" err="1">
                <a:solidFill>
                  <a:schemeClr val="bg1"/>
                </a:solidFill>
              </a:rPr>
              <a:t>Sunnega</a:t>
            </a:r>
            <a:r>
              <a:rPr lang="en-GB" sz="800" dirty="0">
                <a:solidFill>
                  <a:schemeClr val="bg1"/>
                </a:solidFill>
              </a:rPr>
              <a:t> Trust, being a discretionary trust of which Paul Quirk (a NED of Cora) is a potential beneficiary.</a:t>
            </a:r>
          </a:p>
          <a:p>
            <a:r>
              <a:rPr lang="en-GB" sz="800" dirty="0">
                <a:solidFill>
                  <a:schemeClr val="bg1"/>
                </a:solidFill>
              </a:rPr>
              <a:t>**** a discretionary trust with a broad class of potential beneficiaries.</a:t>
            </a:r>
          </a:p>
        </p:txBody>
      </p:sp>
      <p:pic>
        <p:nvPicPr>
          <p:cNvPr id="7" name="Picture 6">
            <a:extLst>
              <a:ext uri="{FF2B5EF4-FFF2-40B4-BE49-F238E27FC236}">
                <a16:creationId xmlns:a16="http://schemas.microsoft.com/office/drawing/2014/main" id="{409B88BA-6235-EA4F-09DF-2DBD2C235B67}"/>
              </a:ext>
            </a:extLst>
          </p:cNvPr>
          <p:cNvPicPr>
            <a:picLocks noChangeAspect="1"/>
          </p:cNvPicPr>
          <p:nvPr/>
        </p:nvPicPr>
        <p:blipFill rotWithShape="1">
          <a:blip r:embed="rId2"/>
          <a:srcRect l="4835" t="34037" r="5123" b="29005"/>
          <a:stretch/>
        </p:blipFill>
        <p:spPr>
          <a:xfrm>
            <a:off x="380895" y="4736026"/>
            <a:ext cx="5363689" cy="1375964"/>
          </a:xfrm>
          <a:prstGeom prst="rect">
            <a:avLst/>
          </a:prstGeom>
        </p:spPr>
      </p:pic>
      <p:graphicFrame>
        <p:nvGraphicFramePr>
          <p:cNvPr id="8" name="Chart 7">
            <a:extLst>
              <a:ext uri="{FF2B5EF4-FFF2-40B4-BE49-F238E27FC236}">
                <a16:creationId xmlns:a16="http://schemas.microsoft.com/office/drawing/2014/main" id="{C1D52F2E-9B43-8F6E-DBA7-D05E51FA81B8}"/>
              </a:ext>
            </a:extLst>
          </p:cNvPr>
          <p:cNvGraphicFramePr>
            <a:graphicFrameLocks/>
          </p:cNvGraphicFramePr>
          <p:nvPr>
            <p:extLst>
              <p:ext uri="{D42A27DB-BD31-4B8C-83A1-F6EECF244321}">
                <p14:modId xmlns:p14="http://schemas.microsoft.com/office/powerpoint/2010/main" val="541505484"/>
              </p:ext>
            </p:extLst>
          </p:nvPr>
        </p:nvGraphicFramePr>
        <p:xfrm>
          <a:off x="6632990" y="1980058"/>
          <a:ext cx="5251083" cy="35432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85343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9FC30-9F27-3A97-DB83-1FA52A9E3771}"/>
              </a:ext>
            </a:extLst>
          </p:cNvPr>
          <p:cNvSpPr>
            <a:spLocks noGrp="1"/>
          </p:cNvSpPr>
          <p:nvPr>
            <p:ph type="title"/>
          </p:nvPr>
        </p:nvSpPr>
        <p:spPr/>
        <p:txBody>
          <a:bodyPr/>
          <a:lstStyle/>
          <a:p>
            <a:r>
              <a:rPr lang="en-GB"/>
              <a:t>DISCLAIMER</a:t>
            </a:r>
          </a:p>
        </p:txBody>
      </p:sp>
      <p:sp>
        <p:nvSpPr>
          <p:cNvPr id="3" name="Content Placeholder 2">
            <a:extLst>
              <a:ext uri="{FF2B5EF4-FFF2-40B4-BE49-F238E27FC236}">
                <a16:creationId xmlns:a16="http://schemas.microsoft.com/office/drawing/2014/main" id="{0CD2A151-8AA5-6C34-04A5-D416F0F1EFD2}"/>
              </a:ext>
            </a:extLst>
          </p:cNvPr>
          <p:cNvSpPr>
            <a:spLocks noGrp="1"/>
          </p:cNvSpPr>
          <p:nvPr>
            <p:ph idx="1"/>
          </p:nvPr>
        </p:nvSpPr>
        <p:spPr>
          <a:xfrm>
            <a:off x="341523" y="1661532"/>
            <a:ext cx="11523643" cy="4709832"/>
          </a:xfrm>
        </p:spPr>
        <p:txBody>
          <a:bodyPr>
            <a:normAutofit/>
          </a:bodyPr>
          <a:lstStyle/>
          <a:p>
            <a:pPr marL="0" indent="0">
              <a:buNone/>
            </a:pPr>
            <a:r>
              <a:rPr lang="en-GB" sz="1200"/>
              <a:t>The information being released by the Cora Gold Limited (the "Company") today &amp; attached to the RNS (the “Materials”) are being released to provide additional information with respect to the business of the Company. The Materials are not intended to form, &amp; shall not be treated as, the basis of any investment decision or any decision to purchase an interest in the Company. The Materials do not constitute a recommendation regarding the shares of the Company, nor should the Materials be considered as the giving of investment advice by the Company or any of its shareholders, directors, officers, agents, employees or advisers. The Materials do not constitute an offer to sell or an invitation for offers to purchase or acquire any securities or any of the business or assets described herein. The Company has provided the information in the Materials, which do not purport to be comprehensive &amp; have not been fully verified by the Company, or any of their respective shareholders, directors, advisers, agents or affiliates. No representation or warranty, express or implied, is or will be made &amp; no responsibility or liability is or will be accepted by the Company or by any of their respective officers, servants or agents or any other person as to or in relation to the accuracy or completeness of the Materials or the information or opinions contained herein or supplied herewith or any other written or oral information made available to any interested party or its advisers &amp; no responsibility or liability is accepted for the accuracy or sufficiency of any of the information or opinions, for any errors, omissions or mis-statements, negligent or otherwise, or for any other communication, written or otherwise, made to anyone in, or supplied with, the Materials. In particular, no representation or warranty is given as to the achievement or reasonableness of any future projections, management estimates, prospects or returns. Certain statements within the Materials constitute forward looking statements. Such forward looking statements involve risks &amp; other factors which may cause the actual results, achievements or performance expressed or implied by such forward looking statements. </a:t>
            </a:r>
          </a:p>
          <a:p>
            <a:pPr marL="0" indent="0">
              <a:buNone/>
            </a:pPr>
            <a:r>
              <a:rPr lang="en-GB" sz="1200"/>
              <a:t>Accordingly, neither the Company nor any of its respective shareholders, directors, advisers, agents or affiliates shall be liable for any direct, indirect or consequential loss or damage suffered by any person as a result of relying on any statement or omission in, or supplied with, the Materials or in any future communications in connection with your interest in the Company. The information set out in the Materials will not form the basis of any contract. The recipient agrees to keep confidential any written or oral information contained herein or otherwise made available in connection with the Company. The Materials must not be copied, reproduced, distributed or passed to others at any time. The Materials have been delivered to you for information only &amp; upon the express understanding that such parties will use it only for the purpose set out above. The Company undertakes no obligation to provide the recipient with access to any additional information or to correct any inaccuracies herein which may become apparent.</a:t>
            </a:r>
          </a:p>
          <a:p>
            <a:pPr marL="0" indent="0">
              <a:buNone/>
            </a:pPr>
            <a:r>
              <a:rPr lang="en-GB" sz="1200"/>
              <a:t>Neither the Materials nor any copy of it may be (a) taken or transmitted into Australia, Canada, Japan, the Republic of Ireland, the Republic of South Africa or the United States of America (each a “Restricted Territory”), their territories or possessions; (b) distributed to any U.S. person (as defined in Regulation S under the United States Securities Act of 1933 (as amended)) or (c) distributed to any individual outside a Restricted Territory who is a resident thereof in any such case for the purpose of offer for sale or solicitation or invitation to buy or subscribe any securities or in the context where its distribution may be construed as such offer, solicitation or invitation, in any such case except in compliance with any applicable exemption. The distribution of the Materials in or to persons subject to other jurisdictions may be restricted by law &amp; persons into whose possession this document comes should inform themselves about, &amp; observe, any such restrictions. Any failure to comply with these restrictions may constitute a violation of the laws of the relevant jurisdiction.</a:t>
            </a:r>
          </a:p>
        </p:txBody>
      </p:sp>
      <p:sp>
        <p:nvSpPr>
          <p:cNvPr id="6" name="Footer Placeholder 5">
            <a:extLst>
              <a:ext uri="{FF2B5EF4-FFF2-40B4-BE49-F238E27FC236}">
                <a16:creationId xmlns:a16="http://schemas.microsoft.com/office/drawing/2014/main" id="{DBB6744A-BDDA-4138-F0D0-7766189DB84B}"/>
              </a:ext>
            </a:extLst>
          </p:cNvPr>
          <p:cNvSpPr>
            <a:spLocks noGrp="1"/>
          </p:cNvSpPr>
          <p:nvPr>
            <p:ph type="ftr" sz="quarter" idx="11"/>
          </p:nvPr>
        </p:nvSpPr>
        <p:spPr/>
        <p:txBody>
          <a:bodyPr/>
          <a:lstStyle/>
          <a:p>
            <a:r>
              <a:rPr lang="it-IT"/>
              <a:t>l     CORPORATE PRESENTATION    l    April 2024</a:t>
            </a:r>
            <a:endParaRPr lang="en-GB"/>
          </a:p>
        </p:txBody>
      </p:sp>
      <p:sp>
        <p:nvSpPr>
          <p:cNvPr id="7" name="Slide Number Placeholder 6">
            <a:extLst>
              <a:ext uri="{FF2B5EF4-FFF2-40B4-BE49-F238E27FC236}">
                <a16:creationId xmlns:a16="http://schemas.microsoft.com/office/drawing/2014/main" id="{BDD48E05-191B-AB5E-31B8-76F6761A3212}"/>
              </a:ext>
            </a:extLst>
          </p:cNvPr>
          <p:cNvSpPr>
            <a:spLocks noGrp="1"/>
          </p:cNvSpPr>
          <p:nvPr>
            <p:ph type="sldNum" sz="quarter" idx="12"/>
          </p:nvPr>
        </p:nvSpPr>
        <p:spPr/>
        <p:txBody>
          <a:bodyPr/>
          <a:lstStyle/>
          <a:p>
            <a:fld id="{FCBF8F21-0EB5-41CC-AF8C-A4704FFD9176}" type="slidenum">
              <a:rPr lang="en-GB" smtClean="0"/>
              <a:pPr/>
              <a:t>2</a:t>
            </a:fld>
            <a:endParaRPr lang="en-GB"/>
          </a:p>
        </p:txBody>
      </p:sp>
    </p:spTree>
    <p:extLst>
      <p:ext uri="{BB962C8B-B14F-4D97-AF65-F5344CB8AC3E}">
        <p14:creationId xmlns:p14="http://schemas.microsoft.com/office/powerpoint/2010/main" val="3202236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8B4AC7-5B0C-B658-B67B-7F26503A5D4B}"/>
              </a:ext>
            </a:extLst>
          </p:cNvPr>
          <p:cNvSpPr>
            <a:spLocks noGrp="1"/>
          </p:cNvSpPr>
          <p:nvPr>
            <p:ph type="title"/>
          </p:nvPr>
        </p:nvSpPr>
        <p:spPr>
          <a:xfrm>
            <a:off x="334178" y="3079291"/>
            <a:ext cx="11523643" cy="626393"/>
          </a:xfrm>
        </p:spPr>
        <p:txBody>
          <a:bodyPr/>
          <a:lstStyle/>
          <a:p>
            <a:r>
              <a:rPr lang="en-GB"/>
              <a:t>APPENDIX</a:t>
            </a:r>
          </a:p>
        </p:txBody>
      </p:sp>
      <p:sp>
        <p:nvSpPr>
          <p:cNvPr id="4" name="Footer Placeholder 3">
            <a:extLst>
              <a:ext uri="{FF2B5EF4-FFF2-40B4-BE49-F238E27FC236}">
                <a16:creationId xmlns:a16="http://schemas.microsoft.com/office/drawing/2014/main" id="{99C5222B-A6F8-8EB7-957C-DD788B69038E}"/>
              </a:ext>
            </a:extLst>
          </p:cNvPr>
          <p:cNvSpPr>
            <a:spLocks noGrp="1"/>
          </p:cNvSpPr>
          <p:nvPr>
            <p:ph type="ftr" sz="quarter" idx="11"/>
          </p:nvPr>
        </p:nvSpPr>
        <p:spPr/>
        <p:txBody>
          <a:bodyPr/>
          <a:lstStyle/>
          <a:p>
            <a:r>
              <a:rPr lang="it-IT"/>
              <a:t>l     CORPORATE PRESENTATION    l    April 2024</a:t>
            </a:r>
            <a:endParaRPr lang="en-GB"/>
          </a:p>
        </p:txBody>
      </p:sp>
      <p:sp>
        <p:nvSpPr>
          <p:cNvPr id="5" name="Slide Number Placeholder 4">
            <a:extLst>
              <a:ext uri="{FF2B5EF4-FFF2-40B4-BE49-F238E27FC236}">
                <a16:creationId xmlns:a16="http://schemas.microsoft.com/office/drawing/2014/main" id="{B0E75CA0-B489-9F9C-A6F7-DA5773F1CF16}"/>
              </a:ext>
            </a:extLst>
          </p:cNvPr>
          <p:cNvSpPr>
            <a:spLocks noGrp="1"/>
          </p:cNvSpPr>
          <p:nvPr>
            <p:ph type="sldNum" sz="quarter" idx="12"/>
          </p:nvPr>
        </p:nvSpPr>
        <p:spPr/>
        <p:txBody>
          <a:bodyPr/>
          <a:lstStyle/>
          <a:p>
            <a:fld id="{FCBF8F21-0EB5-41CC-AF8C-A4704FFD9176}" type="slidenum">
              <a:rPr lang="en-GB" smtClean="0"/>
              <a:pPr/>
              <a:t>20</a:t>
            </a:fld>
            <a:endParaRPr lang="en-GB"/>
          </a:p>
        </p:txBody>
      </p:sp>
      <p:pic>
        <p:nvPicPr>
          <p:cNvPr id="10" name="Picture 9" descr="A picture containing person, outdoor&#10;&#10;Description automatically generated">
            <a:extLst>
              <a:ext uri="{FF2B5EF4-FFF2-40B4-BE49-F238E27FC236}">
                <a16:creationId xmlns:a16="http://schemas.microsoft.com/office/drawing/2014/main" id="{215CCC8F-6C69-240F-F308-A1CB090CD3B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4144"/>
          <a:stretch/>
        </p:blipFill>
        <p:spPr>
          <a:xfrm>
            <a:off x="3896721" y="-4611"/>
            <a:ext cx="8295279" cy="6862611"/>
          </a:xfrm>
          <a:prstGeom prst="rect">
            <a:avLst/>
          </a:prstGeom>
        </p:spPr>
      </p:pic>
    </p:spTree>
    <p:extLst>
      <p:ext uri="{BB962C8B-B14F-4D97-AF65-F5344CB8AC3E}">
        <p14:creationId xmlns:p14="http://schemas.microsoft.com/office/powerpoint/2010/main" val="2001168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54E6-567E-F336-65F7-EC4E1DC3715B}"/>
              </a:ext>
            </a:extLst>
          </p:cNvPr>
          <p:cNvSpPr>
            <a:spLocks noGrp="1"/>
          </p:cNvSpPr>
          <p:nvPr>
            <p:ph type="title"/>
          </p:nvPr>
        </p:nvSpPr>
        <p:spPr/>
        <p:txBody>
          <a:bodyPr/>
          <a:lstStyle/>
          <a:p>
            <a:r>
              <a:rPr lang="en-GB" dirty="0"/>
              <a:t>OPERATING IN MALI</a:t>
            </a:r>
          </a:p>
        </p:txBody>
      </p:sp>
      <p:sp>
        <p:nvSpPr>
          <p:cNvPr id="4" name="Footer Placeholder 3">
            <a:extLst>
              <a:ext uri="{FF2B5EF4-FFF2-40B4-BE49-F238E27FC236}">
                <a16:creationId xmlns:a16="http://schemas.microsoft.com/office/drawing/2014/main" id="{C89F6C87-DCCC-4E3F-38C0-29EA91E82838}"/>
              </a:ext>
            </a:extLst>
          </p:cNvPr>
          <p:cNvSpPr>
            <a:spLocks noGrp="1"/>
          </p:cNvSpPr>
          <p:nvPr>
            <p:ph type="ftr" sz="quarter" idx="11"/>
          </p:nvPr>
        </p:nvSpPr>
        <p:spPr/>
        <p:txBody>
          <a:bodyPr/>
          <a:lstStyle/>
          <a:p>
            <a:r>
              <a:rPr lang="it-IT"/>
              <a:t>l     CORPORATE PRESENTATION    l    April 2024</a:t>
            </a:r>
            <a:endParaRPr lang="en-GB"/>
          </a:p>
        </p:txBody>
      </p:sp>
      <p:sp>
        <p:nvSpPr>
          <p:cNvPr id="5" name="Slide Number Placeholder 4">
            <a:extLst>
              <a:ext uri="{FF2B5EF4-FFF2-40B4-BE49-F238E27FC236}">
                <a16:creationId xmlns:a16="http://schemas.microsoft.com/office/drawing/2014/main" id="{123B28F4-EE38-44D0-A6D9-9462B1A518F5}"/>
              </a:ext>
            </a:extLst>
          </p:cNvPr>
          <p:cNvSpPr>
            <a:spLocks noGrp="1"/>
          </p:cNvSpPr>
          <p:nvPr>
            <p:ph type="sldNum" sz="quarter" idx="12"/>
          </p:nvPr>
        </p:nvSpPr>
        <p:spPr/>
        <p:txBody>
          <a:bodyPr/>
          <a:lstStyle/>
          <a:p>
            <a:fld id="{FCBF8F21-0EB5-41CC-AF8C-A4704FFD9176}" type="slidenum">
              <a:rPr lang="en-GB" smtClean="0"/>
              <a:pPr/>
              <a:t>21</a:t>
            </a:fld>
            <a:endParaRPr lang="en-GB"/>
          </a:p>
        </p:txBody>
      </p:sp>
      <p:sp>
        <p:nvSpPr>
          <p:cNvPr id="6" name="Text Placeholder 5">
            <a:extLst>
              <a:ext uri="{FF2B5EF4-FFF2-40B4-BE49-F238E27FC236}">
                <a16:creationId xmlns:a16="http://schemas.microsoft.com/office/drawing/2014/main" id="{3CD40FF3-F5E1-FC75-4DEE-48213B72C20F}"/>
              </a:ext>
            </a:extLst>
          </p:cNvPr>
          <p:cNvSpPr>
            <a:spLocks noGrp="1"/>
          </p:cNvSpPr>
          <p:nvPr>
            <p:ph type="body" idx="13"/>
          </p:nvPr>
        </p:nvSpPr>
        <p:spPr>
          <a:xfrm>
            <a:off x="6487235" y="1465572"/>
            <a:ext cx="5363242" cy="455630"/>
          </a:xfrm>
        </p:spPr>
        <p:txBody>
          <a:bodyPr>
            <a:normAutofit lnSpcReduction="10000"/>
          </a:bodyPr>
          <a:lstStyle/>
          <a:p>
            <a:pPr algn="ctr"/>
            <a:r>
              <a:rPr lang="en-GB">
                <a:solidFill>
                  <a:schemeClr val="bg1"/>
                </a:solidFill>
              </a:rPr>
              <a:t>West Africa is the fastest growing &amp; largest gold producing region, ranking 1st for discoveries over the past decade</a:t>
            </a:r>
          </a:p>
        </p:txBody>
      </p:sp>
      <p:graphicFrame>
        <p:nvGraphicFramePr>
          <p:cNvPr id="8" name="Table 22">
            <a:extLst>
              <a:ext uri="{FF2B5EF4-FFF2-40B4-BE49-F238E27FC236}">
                <a16:creationId xmlns:a16="http://schemas.microsoft.com/office/drawing/2014/main" id="{AFA3C103-12E0-CF4A-5944-4E524DFB1527}"/>
              </a:ext>
            </a:extLst>
          </p:cNvPr>
          <p:cNvGraphicFramePr>
            <a:graphicFrameLocks noGrp="1"/>
          </p:cNvGraphicFramePr>
          <p:nvPr>
            <p:extLst>
              <p:ext uri="{D42A27DB-BD31-4B8C-83A1-F6EECF244321}">
                <p14:modId xmlns:p14="http://schemas.microsoft.com/office/powerpoint/2010/main" val="3369727962"/>
              </p:ext>
            </p:extLst>
          </p:nvPr>
        </p:nvGraphicFramePr>
        <p:xfrm>
          <a:off x="6487235" y="2270882"/>
          <a:ext cx="5363242" cy="4134351"/>
        </p:xfrm>
        <a:graphic>
          <a:graphicData uri="http://schemas.openxmlformats.org/drawingml/2006/table">
            <a:tbl>
              <a:tblPr firstRow="1" bandRow="1">
                <a:tableStyleId>{2D5ABB26-0587-4C30-8999-92F81FD0307C}</a:tableStyleId>
              </a:tblPr>
              <a:tblGrid>
                <a:gridCol w="2681621">
                  <a:extLst>
                    <a:ext uri="{9D8B030D-6E8A-4147-A177-3AD203B41FA5}">
                      <a16:colId xmlns:a16="http://schemas.microsoft.com/office/drawing/2014/main" val="1296636692"/>
                    </a:ext>
                  </a:extLst>
                </a:gridCol>
                <a:gridCol w="2681621">
                  <a:extLst>
                    <a:ext uri="{9D8B030D-6E8A-4147-A177-3AD203B41FA5}">
                      <a16:colId xmlns:a16="http://schemas.microsoft.com/office/drawing/2014/main" val="1458954530"/>
                    </a:ext>
                  </a:extLst>
                </a:gridCol>
              </a:tblGrid>
              <a:tr h="1378117">
                <a:tc>
                  <a:txBody>
                    <a:bodyPr/>
                    <a:lstStyle/>
                    <a:p>
                      <a:pPr algn="ctr"/>
                      <a:r>
                        <a:rPr lang="en-GB" sz="2400" b="1">
                          <a:solidFill>
                            <a:schemeClr val="bg1"/>
                          </a:solidFill>
                          <a:latin typeface="Abadi Extra Light" panose="020B0204020104020204" pitchFamily="34" charset="0"/>
                        </a:rPr>
                        <a:t>+80% </a:t>
                      </a:r>
                    </a:p>
                    <a:p>
                      <a:pPr algn="ctr"/>
                      <a:r>
                        <a:rPr lang="en-GB" sz="1600">
                          <a:solidFill>
                            <a:schemeClr val="bg1"/>
                          </a:solidFill>
                          <a:latin typeface="Abadi Extra Light" panose="020B0204020104020204" pitchFamily="34" charset="0"/>
                        </a:rPr>
                        <a:t>production increase in West Africa over the last decade</a:t>
                      </a:r>
                    </a:p>
                    <a:p>
                      <a:pPr algn="ctr"/>
                      <a:endParaRPr lang="en-GB" sz="1600">
                        <a:solidFill>
                          <a:schemeClr val="bg1"/>
                        </a:solidFill>
                        <a:latin typeface="Abadi Extra Light" panose="020B0204020104020204" pitchFamily="34" charset="0"/>
                      </a:endParaRP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noFill/>
                  </a:tcPr>
                </a:tc>
                <a:tc>
                  <a:txBody>
                    <a:bodyPr/>
                    <a:lstStyle/>
                    <a:p>
                      <a:pPr algn="ctr"/>
                      <a:r>
                        <a:rPr lang="en-GB" sz="2400" b="1">
                          <a:solidFill>
                            <a:schemeClr val="bg1"/>
                          </a:solidFill>
                          <a:latin typeface="Abadi Extra Light" panose="020B0204020104020204" pitchFamily="34" charset="0"/>
                        </a:rPr>
                        <a:t>14% </a:t>
                      </a:r>
                    </a:p>
                    <a:p>
                      <a:pPr algn="ctr"/>
                      <a:r>
                        <a:rPr lang="en-GB" sz="1600">
                          <a:solidFill>
                            <a:schemeClr val="bg1"/>
                          </a:solidFill>
                          <a:latin typeface="Abadi Extra Light" panose="020B0204020104020204" pitchFamily="34" charset="0"/>
                        </a:rPr>
                        <a:t>of global gold production in 2021 was in West Africa</a:t>
                      </a:r>
                    </a:p>
                    <a:p>
                      <a:pPr algn="ctr"/>
                      <a:endParaRPr lang="en-GB" sz="1600">
                        <a:solidFill>
                          <a:schemeClr val="bg1"/>
                        </a:solidFill>
                        <a:latin typeface="Abadi Extra Light" panose="020B0204020104020204" pitchFamily="34" charset="0"/>
                      </a:endParaRP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1817521"/>
                  </a:ext>
                </a:extLst>
              </a:tr>
              <a:tr h="1378117">
                <a:tc>
                  <a:txBody>
                    <a:bodyPr/>
                    <a:lstStyle/>
                    <a:p>
                      <a:pPr algn="ctr"/>
                      <a:r>
                        <a:rPr lang="en-GB" sz="2400" b="1">
                          <a:solidFill>
                            <a:schemeClr val="bg1"/>
                          </a:solidFill>
                          <a:latin typeface="Abadi Extra Light" panose="020B0204020104020204" pitchFamily="34" charset="0"/>
                        </a:rPr>
                        <a:t>6 out of top 10 </a:t>
                      </a:r>
                    </a:p>
                    <a:p>
                      <a:pPr algn="ctr"/>
                      <a:r>
                        <a:rPr lang="en-GB" sz="1600">
                          <a:solidFill>
                            <a:schemeClr val="bg1"/>
                          </a:solidFill>
                          <a:latin typeface="Abadi Extra Light" panose="020B0204020104020204" pitchFamily="34" charset="0"/>
                        </a:rPr>
                        <a:t>senior gold producers have a presence in West Africa</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GB" sz="2400" b="1">
                          <a:solidFill>
                            <a:schemeClr val="bg1"/>
                          </a:solidFill>
                          <a:latin typeface="Abadi Extra Light" panose="020B0204020104020204" pitchFamily="34" charset="0"/>
                        </a:rPr>
                        <a:t>67Moz</a:t>
                      </a:r>
                      <a:r>
                        <a:rPr lang="en-GB" sz="1600">
                          <a:solidFill>
                            <a:schemeClr val="bg1"/>
                          </a:solidFill>
                          <a:latin typeface="Abadi Extra Light" panose="020B0204020104020204" pitchFamily="34" charset="0"/>
                        </a:rPr>
                        <a:t> </a:t>
                      </a:r>
                    </a:p>
                    <a:p>
                      <a:pPr algn="ctr"/>
                      <a:r>
                        <a:rPr lang="en-GB" sz="1600">
                          <a:solidFill>
                            <a:schemeClr val="bg1"/>
                          </a:solidFill>
                          <a:latin typeface="Abadi Extra Light" panose="020B0204020104020204" pitchFamily="34" charset="0"/>
                        </a:rPr>
                        <a:t>discovered in West Africa over past decade</a:t>
                      </a:r>
                    </a:p>
                    <a:p>
                      <a:pPr algn="ctr"/>
                      <a:endParaRPr lang="en-GB" sz="1600">
                        <a:solidFill>
                          <a:schemeClr val="bg1"/>
                        </a:solidFill>
                        <a:latin typeface="Abadi Extra Light" panose="020B0204020104020204" pitchFamily="34" charset="0"/>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75288770"/>
                  </a:ext>
                </a:extLst>
              </a:tr>
              <a:tr h="1378117">
                <a:tc>
                  <a:txBody>
                    <a:bodyPr/>
                    <a:lstStyle/>
                    <a:p>
                      <a:pPr algn="ctr"/>
                      <a:r>
                        <a:rPr lang="en-GB" sz="2400" b="1">
                          <a:solidFill>
                            <a:schemeClr val="bg1"/>
                          </a:solidFill>
                          <a:latin typeface="Abadi Extra Light" panose="020B0204020104020204" pitchFamily="34" charset="0"/>
                        </a:rPr>
                        <a:t>7.4% </a:t>
                      </a:r>
                    </a:p>
                    <a:p>
                      <a:pPr algn="ctr"/>
                      <a:r>
                        <a:rPr lang="en-GB" sz="1600">
                          <a:solidFill>
                            <a:schemeClr val="bg1"/>
                          </a:solidFill>
                          <a:latin typeface="Abadi Extra Light" panose="020B0204020104020204" pitchFamily="34" charset="0"/>
                        </a:rPr>
                        <a:t>of global exploration budget is spent in West Africa</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pPr algn="ctr"/>
                      <a:r>
                        <a:rPr lang="en-GB" sz="2400" b="1">
                          <a:solidFill>
                            <a:schemeClr val="bg1"/>
                          </a:solidFill>
                          <a:latin typeface="Abadi Extra Light" panose="020B0204020104020204" pitchFamily="34" charset="0"/>
                        </a:rPr>
                        <a:t>+US$6bn </a:t>
                      </a:r>
                    </a:p>
                    <a:p>
                      <a:pPr algn="ctr"/>
                      <a:r>
                        <a:rPr lang="en-GB" sz="1600">
                          <a:solidFill>
                            <a:schemeClr val="bg1"/>
                          </a:solidFill>
                          <a:latin typeface="Abadi Extra Light" panose="020B0204020104020204" pitchFamily="34" charset="0"/>
                        </a:rPr>
                        <a:t>spent in West Africa during the last decade</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3489315590"/>
                  </a:ext>
                </a:extLst>
              </a:tr>
            </a:tbl>
          </a:graphicData>
        </a:graphic>
      </p:graphicFrame>
      <p:sp>
        <p:nvSpPr>
          <p:cNvPr id="14" name="Text Placeholder 8">
            <a:extLst>
              <a:ext uri="{FF2B5EF4-FFF2-40B4-BE49-F238E27FC236}">
                <a16:creationId xmlns:a16="http://schemas.microsoft.com/office/drawing/2014/main" id="{EFE9B11E-B078-E2C5-E68C-F024E2CD8BAB}"/>
              </a:ext>
            </a:extLst>
          </p:cNvPr>
          <p:cNvSpPr txBox="1">
            <a:spLocks/>
          </p:cNvSpPr>
          <p:nvPr/>
        </p:nvSpPr>
        <p:spPr>
          <a:xfrm>
            <a:off x="334177" y="1401118"/>
            <a:ext cx="5761823" cy="45563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400" b="0" kern="1200" spc="0">
                <a:solidFill>
                  <a:schemeClr val="tx1"/>
                </a:solidFill>
                <a:latin typeface="Abadi Extra Light" panose="020F0502020204030204" pitchFamily="34" charset="0"/>
                <a:ea typeface="Lato" panose="020F0502020204030203" pitchFamily="34" charset="0"/>
                <a:cs typeface="Lato"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badi Extra Light" panose="020F0502020204030204"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badi Extra Light" panose="020F0502020204030204"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badi Extra Light" panose="020F0502020204030204"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badi Extra Light" panose="020F0502020204030204" pitchFamily="34" charset="0"/>
                <a:ea typeface="Lato" panose="020F0502020204030203" pitchFamily="34" charset="0"/>
                <a:cs typeface="Lato" panose="020F050202020403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a:solidFill>
                  <a:schemeClr val="tx1">
                    <a:lumMod val="50000"/>
                    <a:lumOff val="50000"/>
                  </a:schemeClr>
                </a:solidFill>
              </a:rPr>
              <a:t>Fourth largest gold producing country in Africa</a:t>
            </a:r>
          </a:p>
        </p:txBody>
      </p:sp>
      <p:sp>
        <p:nvSpPr>
          <p:cNvPr id="17" name="Content Placeholder 7">
            <a:extLst>
              <a:ext uri="{FF2B5EF4-FFF2-40B4-BE49-F238E27FC236}">
                <a16:creationId xmlns:a16="http://schemas.microsoft.com/office/drawing/2014/main" id="{3889896C-E053-8265-C5B9-2743A05C7BE2}"/>
              </a:ext>
            </a:extLst>
          </p:cNvPr>
          <p:cNvSpPr>
            <a:spLocks noGrp="1"/>
          </p:cNvSpPr>
          <p:nvPr>
            <p:ph idx="1"/>
          </p:nvPr>
        </p:nvSpPr>
        <p:spPr>
          <a:xfrm>
            <a:off x="341524" y="2027511"/>
            <a:ext cx="5581488" cy="4343853"/>
          </a:xfrm>
        </p:spPr>
        <p:txBody>
          <a:bodyPr>
            <a:normAutofit/>
          </a:bodyPr>
          <a:lstStyle/>
          <a:p>
            <a:r>
              <a:rPr lang="en-GB" sz="1400" dirty="0">
                <a:solidFill>
                  <a:schemeClr val="tx1">
                    <a:lumMod val="50000"/>
                    <a:lumOff val="50000"/>
                  </a:schemeClr>
                </a:solidFill>
              </a:rPr>
              <a:t>Highly developed &amp; active mining culture </a:t>
            </a:r>
          </a:p>
          <a:p>
            <a:r>
              <a:rPr lang="en-GB" sz="1400" dirty="0">
                <a:solidFill>
                  <a:schemeClr val="tx1">
                    <a:lumMod val="50000"/>
                    <a:lumOff val="50000"/>
                  </a:schemeClr>
                </a:solidFill>
              </a:rPr>
              <a:t>Major international companies operate in the country including Barrick, B2Gold, Resolute, &amp; AngloGold Ashanti</a:t>
            </a:r>
          </a:p>
          <a:p>
            <a:r>
              <a:rPr lang="en-GB" sz="1400" dirty="0">
                <a:solidFill>
                  <a:schemeClr val="tx1">
                    <a:lumMod val="50000"/>
                    <a:lumOff val="50000"/>
                  </a:schemeClr>
                </a:solidFill>
              </a:rPr>
              <a:t>Industrial gold production in Mali is building:</a:t>
            </a:r>
          </a:p>
          <a:p>
            <a:pPr lvl="1"/>
            <a:r>
              <a:rPr lang="en-GB" sz="1200" dirty="0">
                <a:solidFill>
                  <a:schemeClr val="tx1">
                    <a:lumMod val="50000"/>
                    <a:lumOff val="50000"/>
                  </a:schemeClr>
                </a:solidFill>
              </a:rPr>
              <a:t>2021 – 63.4 tonnes</a:t>
            </a:r>
          </a:p>
          <a:p>
            <a:pPr lvl="1"/>
            <a:r>
              <a:rPr lang="en-GB" sz="1200" dirty="0">
                <a:solidFill>
                  <a:schemeClr val="tx1">
                    <a:lumMod val="50000"/>
                    <a:lumOff val="50000"/>
                  </a:schemeClr>
                </a:solidFill>
              </a:rPr>
              <a:t>2022 – 66.2 tonnes</a:t>
            </a:r>
          </a:p>
          <a:p>
            <a:pPr lvl="1"/>
            <a:r>
              <a:rPr lang="en-GB" sz="1200" dirty="0">
                <a:solidFill>
                  <a:schemeClr val="tx1">
                    <a:lumMod val="50000"/>
                    <a:lumOff val="50000"/>
                  </a:schemeClr>
                </a:solidFill>
              </a:rPr>
              <a:t>2023 estimated – 66.7 tonnes</a:t>
            </a:r>
          </a:p>
          <a:p>
            <a:r>
              <a:rPr lang="en-GB" sz="1400" dirty="0">
                <a:solidFill>
                  <a:schemeClr val="tx1">
                    <a:lumMod val="50000"/>
                    <a:lumOff val="50000"/>
                  </a:schemeClr>
                </a:solidFill>
              </a:rPr>
              <a:t>Gold mining accounted for c.9% of GDP in 2022 &amp; provided more than half of total tax revenues last year</a:t>
            </a:r>
          </a:p>
          <a:p>
            <a:r>
              <a:rPr lang="en-GB" sz="1400" dirty="0">
                <a:solidFill>
                  <a:schemeClr val="tx1">
                    <a:lumMod val="50000"/>
                    <a:lumOff val="50000"/>
                  </a:schemeClr>
                </a:solidFill>
              </a:rPr>
              <a:t>State revenue from gold mining companies in Mali rose 35% year on year in 2022 to a record $1.3 billion</a:t>
            </a:r>
          </a:p>
          <a:p>
            <a:r>
              <a:rPr lang="en-GB" sz="1400" dirty="0">
                <a:solidFill>
                  <a:schemeClr val="tx1">
                    <a:lumMod val="50000"/>
                    <a:lumOff val="50000"/>
                  </a:schemeClr>
                </a:solidFill>
              </a:rPr>
              <a:t>New mining minister, Amadou Keita, was appointed in July 2023 and a new mining code was passed by Parliament in August 2023</a:t>
            </a:r>
          </a:p>
          <a:p>
            <a:r>
              <a:rPr lang="en-GB" sz="1400" dirty="0">
                <a:solidFill>
                  <a:schemeClr val="tx1">
                    <a:lumMod val="50000"/>
                    <a:lumOff val="50000"/>
                  </a:schemeClr>
                </a:solidFill>
              </a:rPr>
              <a:t>Following these developments, it is expected the permitting moratorium will be lifted shortly</a:t>
            </a:r>
          </a:p>
        </p:txBody>
      </p:sp>
    </p:spTree>
    <p:extLst>
      <p:ext uri="{BB962C8B-B14F-4D97-AF65-F5344CB8AC3E}">
        <p14:creationId xmlns:p14="http://schemas.microsoft.com/office/powerpoint/2010/main" val="3440667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F487177-0ADE-B8BF-1D1B-A04A05969E77}"/>
              </a:ext>
            </a:extLst>
          </p:cNvPr>
          <p:cNvSpPr>
            <a:spLocks noGrp="1"/>
          </p:cNvSpPr>
          <p:nvPr>
            <p:ph type="title"/>
          </p:nvPr>
        </p:nvSpPr>
        <p:spPr/>
        <p:txBody>
          <a:bodyPr/>
          <a:lstStyle/>
          <a:p>
            <a:r>
              <a:rPr lang="en-GB">
                <a:solidFill>
                  <a:srgbClr val="5E5E5E"/>
                </a:solidFill>
              </a:rPr>
              <a:t>SANANKORO: SELIN</a:t>
            </a:r>
          </a:p>
        </p:txBody>
      </p:sp>
      <p:sp>
        <p:nvSpPr>
          <p:cNvPr id="4" name="Footer Placeholder 3">
            <a:extLst>
              <a:ext uri="{FF2B5EF4-FFF2-40B4-BE49-F238E27FC236}">
                <a16:creationId xmlns:a16="http://schemas.microsoft.com/office/drawing/2014/main" id="{BA095E7C-2CC2-5D62-77A7-CC555AE0A555}"/>
              </a:ext>
            </a:extLst>
          </p:cNvPr>
          <p:cNvSpPr>
            <a:spLocks noGrp="1"/>
          </p:cNvSpPr>
          <p:nvPr>
            <p:ph type="ftr" sz="quarter" idx="11"/>
          </p:nvPr>
        </p:nvSpPr>
        <p:spPr/>
        <p:txBody>
          <a:bodyPr/>
          <a:lstStyle/>
          <a:p>
            <a:r>
              <a:rPr lang="it-IT"/>
              <a:t>l     CORPORATE PRESENTATION    l    April 2024</a:t>
            </a:r>
            <a:endParaRPr lang="en-GB"/>
          </a:p>
        </p:txBody>
      </p:sp>
      <p:sp>
        <p:nvSpPr>
          <p:cNvPr id="5" name="Slide Number Placeholder 4">
            <a:extLst>
              <a:ext uri="{FF2B5EF4-FFF2-40B4-BE49-F238E27FC236}">
                <a16:creationId xmlns:a16="http://schemas.microsoft.com/office/drawing/2014/main" id="{B98E5964-1323-351C-CDF7-1090402D5FDD}"/>
              </a:ext>
            </a:extLst>
          </p:cNvPr>
          <p:cNvSpPr>
            <a:spLocks noGrp="1"/>
          </p:cNvSpPr>
          <p:nvPr>
            <p:ph type="sldNum" sz="quarter" idx="12"/>
          </p:nvPr>
        </p:nvSpPr>
        <p:spPr/>
        <p:txBody>
          <a:bodyPr/>
          <a:lstStyle/>
          <a:p>
            <a:fld id="{FCBF8F21-0EB5-41CC-AF8C-A4704FFD9176}" type="slidenum">
              <a:rPr lang="en-GB" smtClean="0"/>
              <a:pPr/>
              <a:t>22</a:t>
            </a:fld>
            <a:endParaRPr lang="en-GB"/>
          </a:p>
        </p:txBody>
      </p:sp>
      <p:sp>
        <p:nvSpPr>
          <p:cNvPr id="10" name="TextBox 9">
            <a:extLst>
              <a:ext uri="{FF2B5EF4-FFF2-40B4-BE49-F238E27FC236}">
                <a16:creationId xmlns:a16="http://schemas.microsoft.com/office/drawing/2014/main" id="{0D7AF4E8-8B50-F16B-F39A-82695EFF1971}"/>
              </a:ext>
            </a:extLst>
          </p:cNvPr>
          <p:cNvSpPr txBox="1"/>
          <p:nvPr/>
        </p:nvSpPr>
        <p:spPr>
          <a:xfrm>
            <a:off x="249186" y="1526479"/>
            <a:ext cx="5743990" cy="2031325"/>
          </a:xfrm>
          <a:prstGeom prst="rect">
            <a:avLst/>
          </a:prstGeom>
          <a:noFill/>
        </p:spPr>
        <p:txBody>
          <a:bodyPr wrap="square" rtlCol="0">
            <a:spAutoFit/>
          </a:bodyPr>
          <a:lstStyle/>
          <a:p>
            <a:pPr marL="171450" indent="-171450">
              <a:buClr>
                <a:srgbClr val="F8C001"/>
              </a:buClr>
              <a:buFont typeface="Arial" panose="020B0604020202020204" pitchFamily="34" charset="0"/>
              <a:buChar char="•"/>
            </a:pPr>
            <a:r>
              <a:rPr lang="en-US" sz="1400">
                <a:solidFill>
                  <a:srgbClr val="5E5E5E"/>
                </a:solidFill>
                <a:latin typeface="Abadi Extra Light" panose="020B0204020104020204" pitchFamily="34" charset="0"/>
              </a:rPr>
              <a:t>Drilling delivered 550m of increased resource length to maiden MRE – remains open in all directions</a:t>
            </a:r>
          </a:p>
          <a:p>
            <a:pPr marL="171450" indent="-171450">
              <a:buClr>
                <a:srgbClr val="F8C001"/>
              </a:buClr>
              <a:buFont typeface="Arial" panose="020B0604020202020204" pitchFamily="34" charset="0"/>
              <a:buChar char="•"/>
            </a:pPr>
            <a:r>
              <a:rPr lang="en-US" sz="1400">
                <a:solidFill>
                  <a:srgbClr val="5E5E5E"/>
                </a:solidFill>
                <a:latin typeface="Abadi Extra Light" panose="020B0204020104020204" pitchFamily="34" charset="0"/>
              </a:rPr>
              <a:t>Positive results from the middle of Selin where there was previously a gap between two pit shells</a:t>
            </a:r>
          </a:p>
          <a:p>
            <a:pPr marL="171450" indent="-171450">
              <a:buClr>
                <a:srgbClr val="F8C001"/>
              </a:buClr>
              <a:buFont typeface="Arial" panose="020B0604020202020204" pitchFamily="34" charset="0"/>
              <a:buChar char="•"/>
            </a:pPr>
            <a:r>
              <a:rPr lang="en-US" sz="1400">
                <a:solidFill>
                  <a:srgbClr val="5E5E5E"/>
                </a:solidFill>
                <a:latin typeface="Abadi Extra Light" panose="020B0204020104020204" pitchFamily="34" charset="0"/>
              </a:rPr>
              <a:t>Presence of oxide gold mineralisation of potentially economic grades &amp; widths confirmed across prospect</a:t>
            </a:r>
          </a:p>
          <a:p>
            <a:pPr marL="171450" indent="-171450">
              <a:buClr>
                <a:srgbClr val="F8C001"/>
              </a:buClr>
              <a:buFont typeface="Arial" panose="020B0604020202020204" pitchFamily="34" charset="0"/>
              <a:buChar char="•"/>
            </a:pPr>
            <a:r>
              <a:rPr lang="en-US" sz="1400">
                <a:solidFill>
                  <a:srgbClr val="5E5E5E"/>
                </a:solidFill>
                <a:latin typeface="Abadi Extra Light" panose="020B0204020104020204" pitchFamily="34" charset="0"/>
              </a:rPr>
              <a:t>Best oxide intercepts returned from Selin South</a:t>
            </a:r>
          </a:p>
          <a:p>
            <a:pPr marL="171450" indent="-171450">
              <a:buClr>
                <a:srgbClr val="F8C001"/>
              </a:buClr>
              <a:buFont typeface="Arial" panose="020B0604020202020204" pitchFamily="34" charset="0"/>
              <a:buChar char="•"/>
            </a:pPr>
            <a:r>
              <a:rPr lang="en-US" sz="1400">
                <a:solidFill>
                  <a:srgbClr val="5E5E5E"/>
                </a:solidFill>
                <a:latin typeface="Abadi Extra Light" panose="020B0204020104020204" pitchFamily="34" charset="0"/>
              </a:rPr>
              <a:t>Two new discoveries, </a:t>
            </a:r>
            <a:r>
              <a:rPr lang="en-US" sz="1400" err="1">
                <a:solidFill>
                  <a:srgbClr val="5E5E5E"/>
                </a:solidFill>
                <a:latin typeface="Abadi Extra Light" panose="020B0204020104020204" pitchFamily="34" charset="0"/>
              </a:rPr>
              <a:t>Fode</a:t>
            </a:r>
            <a:r>
              <a:rPr lang="en-US" sz="1400">
                <a:solidFill>
                  <a:srgbClr val="5E5E5E"/>
                </a:solidFill>
                <a:latin typeface="Abadi Extra Light" panose="020B0204020104020204" pitchFamily="34" charset="0"/>
              </a:rPr>
              <a:t> 1 &amp; Target 6, both in proximity to existing Mineral Resources</a:t>
            </a:r>
          </a:p>
        </p:txBody>
      </p:sp>
      <p:pic>
        <p:nvPicPr>
          <p:cNvPr id="12" name="Picture 11">
            <a:extLst>
              <a:ext uri="{FF2B5EF4-FFF2-40B4-BE49-F238E27FC236}">
                <a16:creationId xmlns:a16="http://schemas.microsoft.com/office/drawing/2014/main" id="{FF8F1029-C1D7-294F-4D5E-7A048D3C4E03}"/>
              </a:ext>
            </a:extLst>
          </p:cNvPr>
          <p:cNvPicPr>
            <a:picLocks noChangeAspect="1"/>
          </p:cNvPicPr>
          <p:nvPr/>
        </p:nvPicPr>
        <p:blipFill>
          <a:blip r:embed="rId2"/>
          <a:stretch>
            <a:fillRect/>
          </a:stretch>
        </p:blipFill>
        <p:spPr>
          <a:xfrm>
            <a:off x="616914" y="3645436"/>
            <a:ext cx="4930859" cy="2805111"/>
          </a:xfrm>
          <a:prstGeom prst="rect">
            <a:avLst/>
          </a:prstGeom>
        </p:spPr>
      </p:pic>
      <p:sp>
        <p:nvSpPr>
          <p:cNvPr id="14" name="TextBox 13">
            <a:extLst>
              <a:ext uri="{FF2B5EF4-FFF2-40B4-BE49-F238E27FC236}">
                <a16:creationId xmlns:a16="http://schemas.microsoft.com/office/drawing/2014/main" id="{08C5DA1C-35B4-6208-A43E-C5EDC459BE0A}"/>
              </a:ext>
            </a:extLst>
          </p:cNvPr>
          <p:cNvSpPr txBox="1"/>
          <p:nvPr/>
        </p:nvSpPr>
        <p:spPr>
          <a:xfrm>
            <a:off x="6920804" y="4015414"/>
            <a:ext cx="4550305" cy="754053"/>
          </a:xfrm>
          <a:prstGeom prst="rect">
            <a:avLst/>
          </a:prstGeom>
          <a:noFill/>
        </p:spPr>
        <p:txBody>
          <a:bodyPr wrap="square" lIns="91440" tIns="45720" rIns="91440" bIns="45720" rtlCol="0" anchor="t">
            <a:spAutoFit/>
          </a:bodyPr>
          <a:lstStyle/>
          <a:p>
            <a:pPr algn="ctr"/>
            <a:r>
              <a:rPr lang="en-GB" sz="1100">
                <a:solidFill>
                  <a:srgbClr val="222222"/>
                </a:solidFill>
                <a:latin typeface="Abadi Extra Light"/>
              </a:rPr>
              <a:t>Cross-section at Selin showing mineralisation relative to drilling</a:t>
            </a:r>
          </a:p>
          <a:p>
            <a:pPr algn="ctr"/>
            <a:endParaRPr lang="en-US" sz="3200">
              <a:solidFill>
                <a:srgbClr val="222222"/>
              </a:solidFill>
              <a:latin typeface="Abadi Extra Light" panose="020B0204020104020204" pitchFamily="34" charset="0"/>
            </a:endParaRPr>
          </a:p>
        </p:txBody>
      </p:sp>
      <p:pic>
        <p:nvPicPr>
          <p:cNvPr id="15" name="Picture 14" descr="Graphical user interface, website&#10;&#10;Description automatically generated">
            <a:extLst>
              <a:ext uri="{FF2B5EF4-FFF2-40B4-BE49-F238E27FC236}">
                <a16:creationId xmlns:a16="http://schemas.microsoft.com/office/drawing/2014/main" id="{9203AEB5-2720-5329-A0AA-EAEB175087FC}"/>
              </a:ext>
            </a:extLst>
          </p:cNvPr>
          <p:cNvPicPr>
            <a:picLocks noChangeAspect="1"/>
          </p:cNvPicPr>
          <p:nvPr/>
        </p:nvPicPr>
        <p:blipFill>
          <a:blip r:embed="rId3"/>
          <a:stretch>
            <a:fillRect/>
          </a:stretch>
        </p:blipFill>
        <p:spPr>
          <a:xfrm>
            <a:off x="6920804" y="4500926"/>
            <a:ext cx="4550305" cy="1942288"/>
          </a:xfrm>
          <a:prstGeom prst="rect">
            <a:avLst/>
          </a:prstGeom>
        </p:spPr>
      </p:pic>
      <p:pic>
        <p:nvPicPr>
          <p:cNvPr id="2" name="Picture 1" descr="A diagram of a mine&#10;&#10;Description automatically generated">
            <a:extLst>
              <a:ext uri="{FF2B5EF4-FFF2-40B4-BE49-F238E27FC236}">
                <a16:creationId xmlns:a16="http://schemas.microsoft.com/office/drawing/2014/main" id="{07DD9D68-1E8B-1966-FA88-993C6DC0384D}"/>
              </a:ext>
            </a:extLst>
          </p:cNvPr>
          <p:cNvPicPr>
            <a:picLocks noChangeAspect="1"/>
          </p:cNvPicPr>
          <p:nvPr/>
        </p:nvPicPr>
        <p:blipFill>
          <a:blip r:embed="rId4"/>
          <a:stretch>
            <a:fillRect/>
          </a:stretch>
        </p:blipFill>
        <p:spPr>
          <a:xfrm>
            <a:off x="6933825" y="273404"/>
            <a:ext cx="4814517" cy="3734740"/>
          </a:xfrm>
          <a:prstGeom prst="rect">
            <a:avLst/>
          </a:prstGeom>
        </p:spPr>
      </p:pic>
    </p:spTree>
    <p:extLst>
      <p:ext uri="{BB962C8B-B14F-4D97-AF65-F5344CB8AC3E}">
        <p14:creationId xmlns:p14="http://schemas.microsoft.com/office/powerpoint/2010/main" val="3045151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E4BFB49-01D1-DF47-4219-41F832320966}"/>
              </a:ext>
            </a:extLst>
          </p:cNvPr>
          <p:cNvSpPr>
            <a:spLocks noGrp="1"/>
          </p:cNvSpPr>
          <p:nvPr>
            <p:ph type="title"/>
          </p:nvPr>
        </p:nvSpPr>
        <p:spPr/>
        <p:txBody>
          <a:bodyPr/>
          <a:lstStyle/>
          <a:p>
            <a:r>
              <a:rPr lang="en-GB"/>
              <a:t>2021-2022 DRILL CAMPAIGN</a:t>
            </a:r>
          </a:p>
        </p:txBody>
      </p:sp>
      <p:sp>
        <p:nvSpPr>
          <p:cNvPr id="4" name="Footer Placeholder 3">
            <a:extLst>
              <a:ext uri="{FF2B5EF4-FFF2-40B4-BE49-F238E27FC236}">
                <a16:creationId xmlns:a16="http://schemas.microsoft.com/office/drawing/2014/main" id="{8A6FF5C5-8ED9-B846-1CE8-3E5A767E44B8}"/>
              </a:ext>
            </a:extLst>
          </p:cNvPr>
          <p:cNvSpPr>
            <a:spLocks noGrp="1"/>
          </p:cNvSpPr>
          <p:nvPr>
            <p:ph type="ftr" sz="quarter" idx="11"/>
          </p:nvPr>
        </p:nvSpPr>
        <p:spPr/>
        <p:txBody>
          <a:bodyPr/>
          <a:lstStyle/>
          <a:p>
            <a:r>
              <a:rPr lang="it-IT"/>
              <a:t>l     CORPORATE PRESENTATION    l    April 2024</a:t>
            </a:r>
            <a:endParaRPr lang="en-GB"/>
          </a:p>
        </p:txBody>
      </p:sp>
      <p:sp>
        <p:nvSpPr>
          <p:cNvPr id="5" name="Slide Number Placeholder 4">
            <a:extLst>
              <a:ext uri="{FF2B5EF4-FFF2-40B4-BE49-F238E27FC236}">
                <a16:creationId xmlns:a16="http://schemas.microsoft.com/office/drawing/2014/main" id="{2431F7C2-84DF-5E09-9488-C8205A3F8143}"/>
              </a:ext>
            </a:extLst>
          </p:cNvPr>
          <p:cNvSpPr>
            <a:spLocks noGrp="1"/>
          </p:cNvSpPr>
          <p:nvPr>
            <p:ph type="sldNum" sz="quarter" idx="12"/>
          </p:nvPr>
        </p:nvSpPr>
        <p:spPr/>
        <p:txBody>
          <a:bodyPr/>
          <a:lstStyle/>
          <a:p>
            <a:fld id="{FCBF8F21-0EB5-41CC-AF8C-A4704FFD9176}" type="slidenum">
              <a:rPr lang="en-GB" smtClean="0"/>
              <a:pPr/>
              <a:t>23</a:t>
            </a:fld>
            <a:endParaRPr lang="en-GB"/>
          </a:p>
        </p:txBody>
      </p:sp>
      <p:sp>
        <p:nvSpPr>
          <p:cNvPr id="12" name="Text Placeholder 11">
            <a:extLst>
              <a:ext uri="{FF2B5EF4-FFF2-40B4-BE49-F238E27FC236}">
                <a16:creationId xmlns:a16="http://schemas.microsoft.com/office/drawing/2014/main" id="{914CEEB1-D2C7-768A-9DDD-CE9617D7566C}"/>
              </a:ext>
            </a:extLst>
          </p:cNvPr>
          <p:cNvSpPr>
            <a:spLocks noGrp="1"/>
          </p:cNvSpPr>
          <p:nvPr>
            <p:ph type="body" idx="13"/>
          </p:nvPr>
        </p:nvSpPr>
        <p:spPr>
          <a:xfrm>
            <a:off x="334177" y="1401117"/>
            <a:ext cx="5614931" cy="790095"/>
          </a:xfrm>
        </p:spPr>
        <p:txBody>
          <a:bodyPr>
            <a:normAutofit/>
          </a:bodyPr>
          <a:lstStyle/>
          <a:p>
            <a:r>
              <a:rPr lang="en-GB"/>
              <a:t>Focused on resource growth &amp; upgrading of existing Inferred resources to Measured &amp; Indicated</a:t>
            </a:r>
          </a:p>
        </p:txBody>
      </p:sp>
      <p:sp>
        <p:nvSpPr>
          <p:cNvPr id="13" name="TextBox 12">
            <a:extLst>
              <a:ext uri="{FF2B5EF4-FFF2-40B4-BE49-F238E27FC236}">
                <a16:creationId xmlns:a16="http://schemas.microsoft.com/office/drawing/2014/main" id="{B4238773-7AB5-F288-58F6-03B8FA1F2269}"/>
              </a:ext>
            </a:extLst>
          </p:cNvPr>
          <p:cNvSpPr txBox="1"/>
          <p:nvPr/>
        </p:nvSpPr>
        <p:spPr>
          <a:xfrm>
            <a:off x="341523" y="2321933"/>
            <a:ext cx="5154686" cy="892552"/>
          </a:xfrm>
          <a:prstGeom prst="rect">
            <a:avLst/>
          </a:prstGeom>
          <a:noFill/>
        </p:spPr>
        <p:txBody>
          <a:bodyPr wrap="square" rtlCol="0">
            <a:spAutoFit/>
          </a:bodyPr>
          <a:lstStyle/>
          <a:p>
            <a:pPr marL="171450" indent="-171450" fontAlgn="base">
              <a:spcBef>
                <a:spcPts val="600"/>
              </a:spcBef>
              <a:buFont typeface="Arial" panose="020B0604020202020204" pitchFamily="34" charset="0"/>
              <a:buChar char="•"/>
            </a:pPr>
            <a:r>
              <a:rPr lang="en-GB" sz="1400">
                <a:solidFill>
                  <a:schemeClr val="bg1"/>
                </a:solidFill>
                <a:latin typeface="Abadi Extra Light" panose="020B0204020104020204" pitchFamily="34" charset="0"/>
              </a:rPr>
              <a:t>50,000m drilled across two drill campaigns</a:t>
            </a:r>
            <a:r>
              <a:rPr lang="en-US" sz="1400">
                <a:solidFill>
                  <a:schemeClr val="bg1"/>
                </a:solidFill>
                <a:latin typeface="Abadi Extra Light" panose="020B0204020104020204" pitchFamily="34" charset="0"/>
              </a:rPr>
              <a:t>​</a:t>
            </a:r>
          </a:p>
          <a:p>
            <a:pPr marL="171450" indent="-171450" fontAlgn="base">
              <a:spcBef>
                <a:spcPts val="600"/>
              </a:spcBef>
              <a:buFont typeface="Arial" panose="020B0604020202020204" pitchFamily="34" charset="0"/>
              <a:buChar char="•"/>
            </a:pPr>
            <a:r>
              <a:rPr lang="en-GB" sz="1400">
                <a:solidFill>
                  <a:schemeClr val="bg1"/>
                </a:solidFill>
                <a:latin typeface="Abadi Extra Light" panose="020B0204020104020204" pitchFamily="34" charset="0"/>
              </a:rPr>
              <a:t>Updated MRE delivered July 2022</a:t>
            </a:r>
            <a:endParaRPr lang="en-US" sz="1400">
              <a:solidFill>
                <a:schemeClr val="bg1"/>
              </a:solidFill>
              <a:latin typeface="Abadi Extra Light" panose="020B0204020104020204" pitchFamily="34" charset="0"/>
            </a:endParaRPr>
          </a:p>
          <a:p>
            <a:pPr marL="171450" indent="-171450" fontAlgn="base">
              <a:spcBef>
                <a:spcPts val="600"/>
              </a:spcBef>
              <a:buFont typeface="Arial" panose="020B0604020202020204" pitchFamily="34" charset="0"/>
              <a:buChar char="•"/>
            </a:pPr>
            <a:r>
              <a:rPr lang="en-GB" sz="1400">
                <a:solidFill>
                  <a:schemeClr val="bg1"/>
                </a:solidFill>
                <a:latin typeface="Abadi Extra Light" panose="020B0204020104020204" pitchFamily="34" charset="0"/>
              </a:rPr>
              <a:t>Top results from 2021-2022 drilling:</a:t>
            </a:r>
            <a:endParaRPr lang="en-US" sz="1400">
              <a:solidFill>
                <a:schemeClr val="bg1"/>
              </a:solidFill>
              <a:latin typeface="Abadi Extra Light" panose="020B0204020104020204" pitchFamily="34" charset="0"/>
            </a:endParaRPr>
          </a:p>
        </p:txBody>
      </p:sp>
      <p:graphicFrame>
        <p:nvGraphicFramePr>
          <p:cNvPr id="43" name="Table 42">
            <a:extLst>
              <a:ext uri="{FF2B5EF4-FFF2-40B4-BE49-F238E27FC236}">
                <a16:creationId xmlns:a16="http://schemas.microsoft.com/office/drawing/2014/main" id="{BDD8AC0C-1260-4F97-D0F7-EE643794C296}"/>
              </a:ext>
            </a:extLst>
          </p:cNvPr>
          <p:cNvGraphicFramePr>
            <a:graphicFrameLocks noGrp="1"/>
          </p:cNvGraphicFramePr>
          <p:nvPr>
            <p:extLst>
              <p:ext uri="{D42A27DB-BD31-4B8C-83A1-F6EECF244321}">
                <p14:modId xmlns:p14="http://schemas.microsoft.com/office/powerpoint/2010/main" val="432407148"/>
              </p:ext>
            </p:extLst>
          </p:nvPr>
        </p:nvGraphicFramePr>
        <p:xfrm>
          <a:off x="441592" y="3450771"/>
          <a:ext cx="2863468" cy="2566403"/>
        </p:xfrm>
        <a:graphic>
          <a:graphicData uri="http://schemas.openxmlformats.org/drawingml/2006/table">
            <a:tbl>
              <a:tblPr>
                <a:tableStyleId>{2D5ABB26-0587-4C30-8999-92F81FD0307C}</a:tableStyleId>
              </a:tblPr>
              <a:tblGrid>
                <a:gridCol w="1550616">
                  <a:extLst>
                    <a:ext uri="{9D8B030D-6E8A-4147-A177-3AD203B41FA5}">
                      <a16:colId xmlns:a16="http://schemas.microsoft.com/office/drawing/2014/main" val="858112286"/>
                    </a:ext>
                  </a:extLst>
                </a:gridCol>
                <a:gridCol w="1312852">
                  <a:extLst>
                    <a:ext uri="{9D8B030D-6E8A-4147-A177-3AD203B41FA5}">
                      <a16:colId xmlns:a16="http://schemas.microsoft.com/office/drawing/2014/main" val="1239129257"/>
                    </a:ext>
                  </a:extLst>
                </a:gridCol>
              </a:tblGrid>
              <a:tr h="110253">
                <a:tc>
                  <a:txBody>
                    <a:bodyPr/>
                    <a:lstStyle/>
                    <a:p>
                      <a:pPr algn="l" rtl="0" fontAlgn="ctr"/>
                      <a:r>
                        <a:rPr lang="en-GB" sz="1200" u="none" strike="noStrike">
                          <a:solidFill>
                            <a:schemeClr val="bg1"/>
                          </a:solidFill>
                          <a:effectLst/>
                          <a:latin typeface="Abadi Extra Light" panose="020B0204020104020204" pitchFamily="34" charset="0"/>
                        </a:rPr>
                        <a:t>49m @ 15.55 g/t</a:t>
                      </a:r>
                      <a:endParaRPr lang="en-GB" sz="1200" b="0" i="0" u="none" strike="noStrike">
                        <a:solidFill>
                          <a:schemeClr val="bg1"/>
                        </a:solidFill>
                        <a:effectLst/>
                        <a:latin typeface="Abadi Extra Light" panose="020B0204020104020204" pitchFamily="34" charset="0"/>
                      </a:endParaRPr>
                    </a:p>
                  </a:txBody>
                  <a:tcPr marL="9525" marR="9525" marT="9525" marB="0" anchor="ctr">
                    <a:lnB w="12700" cap="flat" cmpd="sng" algn="ctr">
                      <a:solidFill>
                        <a:schemeClr val="bg1"/>
                      </a:solidFill>
                      <a:prstDash val="solid"/>
                      <a:round/>
                      <a:headEnd type="none" w="med" len="med"/>
                      <a:tailEnd type="none" w="med" len="med"/>
                    </a:lnB>
                  </a:tcPr>
                </a:tc>
                <a:tc>
                  <a:txBody>
                    <a:bodyPr/>
                    <a:lstStyle/>
                    <a:p>
                      <a:pPr algn="l" rtl="0" fontAlgn="ctr"/>
                      <a:r>
                        <a:rPr lang="fr-FR" sz="1200" u="none" strike="noStrike" err="1">
                          <a:solidFill>
                            <a:schemeClr val="bg1"/>
                          </a:solidFill>
                          <a:effectLst/>
                          <a:latin typeface="Abadi Extra Light" panose="020B0204020104020204" pitchFamily="34" charset="0"/>
                        </a:rPr>
                        <a:t>incl</a:t>
                      </a:r>
                      <a:r>
                        <a:rPr lang="fr-FR" sz="1200" u="none" strike="noStrike">
                          <a:solidFill>
                            <a:schemeClr val="bg1"/>
                          </a:solidFill>
                          <a:effectLst/>
                          <a:latin typeface="Abadi Extra Light" panose="020B0204020104020204" pitchFamily="34" charset="0"/>
                        </a:rPr>
                        <a:t> 8m @ 89.12 g/t</a:t>
                      </a:r>
                      <a:endParaRPr lang="fr-FR" sz="1200" b="0" i="0" u="none" strike="noStrike">
                        <a:solidFill>
                          <a:schemeClr val="bg1"/>
                        </a:solidFill>
                        <a:effectLst/>
                        <a:latin typeface="Abadi Extra Light" panose="020B0204020104020204" pitchFamily="34" charset="0"/>
                      </a:endParaRPr>
                    </a:p>
                  </a:txBody>
                  <a:tcPr marL="9525" marR="9525" marT="9525" marB="0"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47071623"/>
                  </a:ext>
                </a:extLst>
              </a:tr>
              <a:tr h="215818">
                <a:tc>
                  <a:txBody>
                    <a:bodyPr/>
                    <a:lstStyle/>
                    <a:p>
                      <a:pPr algn="l" rtl="0" fontAlgn="ctr"/>
                      <a:r>
                        <a:rPr lang="en-GB" sz="1200" u="none" strike="noStrike">
                          <a:solidFill>
                            <a:schemeClr val="bg1"/>
                          </a:solidFill>
                          <a:effectLst/>
                          <a:latin typeface="Abadi Extra Light" panose="020B0204020104020204" pitchFamily="34" charset="0"/>
                        </a:rPr>
                        <a:t>19m @ 31.56 g/t</a:t>
                      </a:r>
                      <a:endParaRPr lang="en-GB" sz="1200" b="0" i="0" u="none" strike="noStrike">
                        <a:solidFill>
                          <a:schemeClr val="bg1"/>
                        </a:solidFill>
                        <a:effectLst/>
                        <a:latin typeface="Abadi Extra Light" panose="020B0204020104020204" pitchFamily="34"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fr-FR" sz="1200" u="none" strike="noStrike" err="1">
                          <a:solidFill>
                            <a:schemeClr val="bg1"/>
                          </a:solidFill>
                          <a:effectLst/>
                          <a:latin typeface="Abadi Extra Light" panose="020B0204020104020204" pitchFamily="34" charset="0"/>
                        </a:rPr>
                        <a:t>incl</a:t>
                      </a:r>
                      <a:r>
                        <a:rPr lang="fr-FR" sz="1200" u="none" strike="noStrike">
                          <a:solidFill>
                            <a:schemeClr val="bg1"/>
                          </a:solidFill>
                          <a:effectLst/>
                          <a:latin typeface="Abadi Extra Light" panose="020B0204020104020204" pitchFamily="34" charset="0"/>
                        </a:rPr>
                        <a:t> 6m @ 95 g/t</a:t>
                      </a:r>
                      <a:endParaRPr lang="fr-FR" sz="1200" b="0" i="0" u="none" strike="noStrike">
                        <a:solidFill>
                          <a:schemeClr val="bg1"/>
                        </a:solidFill>
                        <a:effectLst/>
                        <a:latin typeface="Abadi Extra Light" panose="020B0204020104020204" pitchFamily="34"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35334738"/>
                  </a:ext>
                </a:extLst>
              </a:tr>
              <a:tr h="215818">
                <a:tc>
                  <a:txBody>
                    <a:bodyPr/>
                    <a:lstStyle/>
                    <a:p>
                      <a:pPr algn="l" rtl="0" fontAlgn="ctr"/>
                      <a:r>
                        <a:rPr lang="en-GB" sz="1200" u="none" strike="noStrike">
                          <a:solidFill>
                            <a:schemeClr val="bg1"/>
                          </a:solidFill>
                          <a:effectLst/>
                          <a:latin typeface="Abadi Extra Light" panose="020B0204020104020204" pitchFamily="34" charset="0"/>
                        </a:rPr>
                        <a:t>2m @ 146.43 g/ t</a:t>
                      </a:r>
                      <a:endParaRPr lang="en-GB" sz="1200" b="0" i="0" u="none" strike="noStrike">
                        <a:solidFill>
                          <a:schemeClr val="bg1"/>
                        </a:solidFill>
                        <a:effectLst/>
                        <a:latin typeface="Abadi Extra Light" panose="020B0204020104020204" pitchFamily="34"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endParaRPr lang="en-GB" sz="1200" b="0" i="0" u="none" strike="noStrike">
                        <a:solidFill>
                          <a:schemeClr val="bg1"/>
                        </a:solidFill>
                        <a:effectLst/>
                        <a:latin typeface="Abadi Extra Light" panose="020B0204020104020204" pitchFamily="34" charset="0"/>
                      </a:endParaRPr>
                    </a:p>
                  </a:txBody>
                  <a:tcPr marL="9525" marR="9525" marT="9525" marB="0" anchor="b">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23505079"/>
                  </a:ext>
                </a:extLst>
              </a:tr>
              <a:tr h="215818">
                <a:tc>
                  <a:txBody>
                    <a:bodyPr/>
                    <a:lstStyle/>
                    <a:p>
                      <a:pPr algn="l" rtl="0" fontAlgn="ctr"/>
                      <a:r>
                        <a:rPr lang="en-GB" sz="1200" u="none" strike="noStrike">
                          <a:solidFill>
                            <a:schemeClr val="bg1"/>
                          </a:solidFill>
                          <a:effectLst/>
                          <a:latin typeface="Abadi Extra Light" panose="020B0204020104020204" pitchFamily="34" charset="0"/>
                        </a:rPr>
                        <a:t>32m @ 7.83 g/t</a:t>
                      </a:r>
                      <a:endParaRPr lang="en-GB" sz="1200" b="0" i="0" u="none" strike="noStrike">
                        <a:solidFill>
                          <a:schemeClr val="bg1"/>
                        </a:solidFill>
                        <a:effectLst/>
                        <a:latin typeface="Abadi Extra Light" panose="020B0204020104020204" pitchFamily="34"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fr-FR" sz="1200" u="none" strike="noStrike" err="1">
                          <a:solidFill>
                            <a:schemeClr val="bg1"/>
                          </a:solidFill>
                          <a:effectLst/>
                          <a:latin typeface="Abadi Extra Light" panose="020B0204020104020204" pitchFamily="34" charset="0"/>
                        </a:rPr>
                        <a:t>incl</a:t>
                      </a:r>
                      <a:r>
                        <a:rPr lang="fr-FR" sz="1200" u="none" strike="noStrike">
                          <a:solidFill>
                            <a:schemeClr val="bg1"/>
                          </a:solidFill>
                          <a:effectLst/>
                          <a:latin typeface="Abadi Extra Light" panose="020B0204020104020204" pitchFamily="34" charset="0"/>
                        </a:rPr>
                        <a:t> 4m @ 53.86 g/t</a:t>
                      </a:r>
                      <a:endParaRPr lang="fr-FR" sz="1200" b="0" i="0" u="none" strike="noStrike">
                        <a:solidFill>
                          <a:schemeClr val="bg1"/>
                        </a:solidFill>
                        <a:effectLst/>
                        <a:latin typeface="Abadi Extra Light" panose="020B0204020104020204" pitchFamily="34"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34516494"/>
                  </a:ext>
                </a:extLst>
              </a:tr>
              <a:tr h="215818">
                <a:tc>
                  <a:txBody>
                    <a:bodyPr/>
                    <a:lstStyle/>
                    <a:p>
                      <a:pPr algn="l" rtl="0" fontAlgn="ctr"/>
                      <a:r>
                        <a:rPr lang="en-GB" sz="1200" u="none" strike="noStrike">
                          <a:solidFill>
                            <a:schemeClr val="bg1"/>
                          </a:solidFill>
                          <a:effectLst/>
                          <a:latin typeface="Abadi Extra Light" panose="020B0204020104020204" pitchFamily="34" charset="0"/>
                        </a:rPr>
                        <a:t>32m @ 6.92 g/t</a:t>
                      </a:r>
                      <a:endParaRPr lang="en-GB" sz="1200" b="0" i="0" u="none" strike="noStrike">
                        <a:solidFill>
                          <a:schemeClr val="bg1"/>
                        </a:solidFill>
                        <a:effectLst/>
                        <a:latin typeface="Abadi Extra Light" panose="020B0204020104020204" pitchFamily="34"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endParaRPr lang="en-GB" sz="1200" b="0" i="0" u="none" strike="noStrike">
                        <a:solidFill>
                          <a:schemeClr val="bg1"/>
                        </a:solidFill>
                        <a:effectLst/>
                        <a:latin typeface="Abadi Extra Light" panose="020B0204020104020204" pitchFamily="34" charset="0"/>
                      </a:endParaRPr>
                    </a:p>
                  </a:txBody>
                  <a:tcPr marL="9525" marR="9525" marT="9525" marB="0" anchor="b">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69040085"/>
                  </a:ext>
                </a:extLst>
              </a:tr>
              <a:tr h="215818">
                <a:tc>
                  <a:txBody>
                    <a:bodyPr/>
                    <a:lstStyle/>
                    <a:p>
                      <a:pPr algn="l" rtl="0" fontAlgn="ctr"/>
                      <a:r>
                        <a:rPr lang="en-GB" sz="1200" u="none" strike="noStrike">
                          <a:solidFill>
                            <a:schemeClr val="bg1"/>
                          </a:solidFill>
                          <a:effectLst/>
                          <a:latin typeface="Abadi Extra Light" panose="020B0204020104020204" pitchFamily="34" charset="0"/>
                        </a:rPr>
                        <a:t>56m @ 3.54 g/t</a:t>
                      </a:r>
                      <a:endParaRPr lang="en-GB" sz="1200" b="0" i="0" u="none" strike="noStrike">
                        <a:solidFill>
                          <a:schemeClr val="bg1"/>
                        </a:solidFill>
                        <a:effectLst/>
                        <a:latin typeface="Abadi Extra Light" panose="020B0204020104020204" pitchFamily="34"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fr-FR" sz="1200" u="none" strike="noStrike" err="1">
                          <a:solidFill>
                            <a:schemeClr val="bg1"/>
                          </a:solidFill>
                          <a:effectLst/>
                          <a:latin typeface="Abadi Extra Light" panose="020B0204020104020204" pitchFamily="34" charset="0"/>
                        </a:rPr>
                        <a:t>incl</a:t>
                      </a:r>
                      <a:r>
                        <a:rPr lang="fr-FR" sz="1200" u="none" strike="noStrike">
                          <a:solidFill>
                            <a:schemeClr val="bg1"/>
                          </a:solidFill>
                          <a:effectLst/>
                          <a:latin typeface="Abadi Extra Light" panose="020B0204020104020204" pitchFamily="34" charset="0"/>
                        </a:rPr>
                        <a:t> 21m @ 8.17 g/t</a:t>
                      </a:r>
                      <a:endParaRPr lang="fr-FR" sz="1200" b="0" i="0" u="none" strike="noStrike">
                        <a:solidFill>
                          <a:schemeClr val="bg1"/>
                        </a:solidFill>
                        <a:effectLst/>
                        <a:latin typeface="Abadi Extra Light" panose="020B0204020104020204" pitchFamily="34"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14046547"/>
                  </a:ext>
                </a:extLst>
              </a:tr>
              <a:tr h="215818">
                <a:tc>
                  <a:txBody>
                    <a:bodyPr/>
                    <a:lstStyle/>
                    <a:p>
                      <a:pPr algn="l" rtl="0" fontAlgn="ctr"/>
                      <a:r>
                        <a:rPr lang="en-GB" sz="1200" u="none" strike="noStrike">
                          <a:solidFill>
                            <a:schemeClr val="bg1"/>
                          </a:solidFill>
                          <a:effectLst/>
                          <a:latin typeface="Abadi Extra Light" panose="020B0204020104020204" pitchFamily="34" charset="0"/>
                        </a:rPr>
                        <a:t>8m @ 19.11 g/t</a:t>
                      </a:r>
                      <a:endParaRPr lang="en-GB" sz="1200" b="0" i="0" u="none" strike="noStrike">
                        <a:solidFill>
                          <a:schemeClr val="bg1"/>
                        </a:solidFill>
                        <a:effectLst/>
                        <a:latin typeface="Abadi Extra Light" panose="020B0204020104020204" pitchFamily="34"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endParaRPr lang="en-GB" sz="1200" b="0" i="0" u="none" strike="noStrike">
                        <a:solidFill>
                          <a:schemeClr val="bg1"/>
                        </a:solidFill>
                        <a:effectLst/>
                        <a:latin typeface="Abadi Extra Light" panose="020B0204020104020204" pitchFamily="34" charset="0"/>
                      </a:endParaRPr>
                    </a:p>
                  </a:txBody>
                  <a:tcPr marL="9525" marR="9525" marT="9525" marB="0" anchor="b">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77430351"/>
                  </a:ext>
                </a:extLst>
              </a:tr>
              <a:tr h="215818">
                <a:tc>
                  <a:txBody>
                    <a:bodyPr/>
                    <a:lstStyle/>
                    <a:p>
                      <a:pPr algn="l" rtl="0" fontAlgn="ctr"/>
                      <a:r>
                        <a:rPr lang="en-GB" sz="1200" u="none" strike="noStrike">
                          <a:solidFill>
                            <a:schemeClr val="bg1"/>
                          </a:solidFill>
                          <a:effectLst/>
                          <a:latin typeface="Abadi Extra Light" panose="020B0204020104020204" pitchFamily="34" charset="0"/>
                        </a:rPr>
                        <a:t>32m @ 4.43 g/t</a:t>
                      </a:r>
                      <a:endParaRPr lang="en-GB" sz="1200" b="0" i="0" u="none" strike="noStrike">
                        <a:solidFill>
                          <a:schemeClr val="bg1"/>
                        </a:solidFill>
                        <a:effectLst/>
                        <a:latin typeface="Abadi Extra Light" panose="020B0204020104020204" pitchFamily="34"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endParaRPr lang="en-GB" sz="1200" b="0" i="0" u="none" strike="noStrike">
                        <a:solidFill>
                          <a:schemeClr val="bg1"/>
                        </a:solidFill>
                        <a:effectLst/>
                        <a:latin typeface="Abadi Extra Light" panose="020B0204020104020204" pitchFamily="34" charset="0"/>
                      </a:endParaRPr>
                    </a:p>
                  </a:txBody>
                  <a:tcPr marL="9525" marR="9525" marT="9525" marB="0" anchor="b">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38106008"/>
                  </a:ext>
                </a:extLst>
              </a:tr>
              <a:tr h="215818">
                <a:tc>
                  <a:txBody>
                    <a:bodyPr/>
                    <a:lstStyle/>
                    <a:p>
                      <a:pPr algn="l" rtl="0" fontAlgn="ctr"/>
                      <a:r>
                        <a:rPr lang="en-GB" sz="1200" u="none" strike="noStrike">
                          <a:solidFill>
                            <a:schemeClr val="bg1"/>
                          </a:solidFill>
                          <a:effectLst/>
                          <a:latin typeface="Abadi Extra Light" panose="020B0204020104020204" pitchFamily="34" charset="0"/>
                        </a:rPr>
                        <a:t>21m @ 5.75 g/t</a:t>
                      </a:r>
                      <a:endParaRPr lang="en-GB" sz="1200" b="0" i="0" u="none" strike="noStrike">
                        <a:solidFill>
                          <a:schemeClr val="bg1"/>
                        </a:solidFill>
                        <a:effectLst/>
                        <a:latin typeface="Abadi Extra Light" panose="020B0204020104020204" pitchFamily="34"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endParaRPr lang="en-GB" sz="1200" b="0" i="0" u="none" strike="noStrike">
                        <a:solidFill>
                          <a:schemeClr val="bg1"/>
                        </a:solidFill>
                        <a:effectLst/>
                        <a:latin typeface="Abadi Extra Light" panose="020B0204020104020204" pitchFamily="34" charset="0"/>
                      </a:endParaRPr>
                    </a:p>
                  </a:txBody>
                  <a:tcPr marL="9525" marR="9525" marT="9525" marB="0" anchor="b">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67866827"/>
                  </a:ext>
                </a:extLst>
              </a:tr>
              <a:tr h="215818">
                <a:tc>
                  <a:txBody>
                    <a:bodyPr/>
                    <a:lstStyle/>
                    <a:p>
                      <a:pPr algn="l" rtl="0" fontAlgn="ctr"/>
                      <a:r>
                        <a:rPr lang="en-GB" sz="1200" u="none" strike="noStrike">
                          <a:solidFill>
                            <a:schemeClr val="bg1"/>
                          </a:solidFill>
                          <a:effectLst/>
                          <a:latin typeface="Abadi Extra Light" panose="020B0204020104020204" pitchFamily="34" charset="0"/>
                        </a:rPr>
                        <a:t>14m @ 8.54 g/t</a:t>
                      </a:r>
                      <a:endParaRPr lang="en-GB" sz="1200" b="0" i="0" u="none" strike="noStrike">
                        <a:solidFill>
                          <a:schemeClr val="bg1"/>
                        </a:solidFill>
                        <a:effectLst/>
                        <a:latin typeface="Abadi Extra Light" panose="020B0204020104020204" pitchFamily="34"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endParaRPr lang="en-GB" sz="1200" b="0" i="0" u="none" strike="noStrike">
                        <a:solidFill>
                          <a:schemeClr val="bg1"/>
                        </a:solidFill>
                        <a:effectLst/>
                        <a:latin typeface="Abadi Extra Light" panose="020B0204020104020204" pitchFamily="34" charset="0"/>
                      </a:endParaRPr>
                    </a:p>
                  </a:txBody>
                  <a:tcPr marL="9525" marR="9525" marT="9525" marB="0" anchor="b">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08047521"/>
                  </a:ext>
                </a:extLst>
              </a:tr>
              <a:tr h="215818">
                <a:tc>
                  <a:txBody>
                    <a:bodyPr/>
                    <a:lstStyle/>
                    <a:p>
                      <a:pPr algn="l" rtl="0" fontAlgn="ctr"/>
                      <a:r>
                        <a:rPr lang="en-GB" sz="1200" u="none" strike="noStrike">
                          <a:solidFill>
                            <a:schemeClr val="bg1"/>
                          </a:solidFill>
                          <a:effectLst/>
                          <a:latin typeface="Abadi Extra Light" panose="020B0204020104020204" pitchFamily="34" charset="0"/>
                        </a:rPr>
                        <a:t>12m @ 7.61 g/t</a:t>
                      </a:r>
                      <a:endParaRPr lang="en-GB" sz="1200" b="0" i="0" u="none" strike="noStrike">
                        <a:solidFill>
                          <a:schemeClr val="bg1"/>
                        </a:solidFill>
                        <a:effectLst/>
                        <a:latin typeface="Abadi Extra Light" panose="020B0204020104020204" pitchFamily="34"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endParaRPr lang="en-GB" sz="1200" b="0" i="0" u="none" strike="noStrike">
                        <a:solidFill>
                          <a:schemeClr val="bg1"/>
                        </a:solidFill>
                        <a:effectLst/>
                        <a:latin typeface="Abadi Extra Light" panose="020B0204020104020204" pitchFamily="34" charset="0"/>
                      </a:endParaRPr>
                    </a:p>
                  </a:txBody>
                  <a:tcPr marL="9525" marR="9525" marT="9525" marB="0" anchor="b">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09112164"/>
                  </a:ext>
                </a:extLst>
              </a:tr>
              <a:tr h="215818">
                <a:tc>
                  <a:txBody>
                    <a:bodyPr/>
                    <a:lstStyle/>
                    <a:p>
                      <a:pPr algn="l" fontAlgn="b"/>
                      <a:r>
                        <a:rPr lang="en-GB" sz="1200" u="none" strike="noStrike">
                          <a:solidFill>
                            <a:schemeClr val="bg1"/>
                          </a:solidFill>
                          <a:effectLst/>
                          <a:latin typeface="Abadi Extra Light" panose="020B0204020104020204" pitchFamily="34" charset="0"/>
                        </a:rPr>
                        <a:t>13m @ 4.97 g/t</a:t>
                      </a:r>
                      <a:endParaRPr lang="en-GB" sz="1200" b="0" i="0" u="none" strike="noStrike">
                        <a:solidFill>
                          <a:schemeClr val="bg1"/>
                        </a:solidFill>
                        <a:effectLst/>
                        <a:latin typeface="Abadi Extra Light" panose="020B0204020104020204" pitchFamily="34" charset="0"/>
                      </a:endParaRPr>
                    </a:p>
                  </a:txBody>
                  <a:tcPr marL="9525" marR="9525" marT="9525" marB="0" anchor="b">
                    <a:lnT w="12700" cap="flat" cmpd="sng" algn="ctr">
                      <a:solidFill>
                        <a:schemeClr val="bg1"/>
                      </a:solidFill>
                      <a:prstDash val="solid"/>
                      <a:round/>
                      <a:headEnd type="none" w="med" len="med"/>
                      <a:tailEnd type="none" w="med" len="med"/>
                    </a:lnT>
                  </a:tcPr>
                </a:tc>
                <a:tc>
                  <a:txBody>
                    <a:bodyPr/>
                    <a:lstStyle/>
                    <a:p>
                      <a:pPr algn="l" fontAlgn="b"/>
                      <a:endParaRPr lang="en-GB" sz="1200" b="0" i="0" u="none" strike="noStrike">
                        <a:solidFill>
                          <a:schemeClr val="bg1"/>
                        </a:solidFill>
                        <a:effectLst/>
                        <a:latin typeface="Abadi Extra Light" panose="020B0204020104020204" pitchFamily="34" charset="0"/>
                      </a:endParaRPr>
                    </a:p>
                  </a:txBody>
                  <a:tcPr marL="9525" marR="9525" marT="9525" marB="0" anchor="b">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803965142"/>
                  </a:ext>
                </a:extLst>
              </a:tr>
            </a:tbl>
          </a:graphicData>
        </a:graphic>
      </p:graphicFrame>
      <p:pic>
        <p:nvPicPr>
          <p:cNvPr id="2" name="Picture 1" descr="A map of a mining area&#10;&#10;Description automatically generated">
            <a:extLst>
              <a:ext uri="{FF2B5EF4-FFF2-40B4-BE49-F238E27FC236}">
                <a16:creationId xmlns:a16="http://schemas.microsoft.com/office/drawing/2014/main" id="{399A897E-8E51-133B-C4F7-805AC4447826}"/>
              </a:ext>
            </a:extLst>
          </p:cNvPr>
          <p:cNvPicPr>
            <a:picLocks noChangeAspect="1"/>
          </p:cNvPicPr>
          <p:nvPr/>
        </p:nvPicPr>
        <p:blipFill>
          <a:blip r:embed="rId2"/>
          <a:stretch>
            <a:fillRect/>
          </a:stretch>
        </p:blipFill>
        <p:spPr>
          <a:xfrm>
            <a:off x="7043627" y="997257"/>
            <a:ext cx="4271444" cy="5433209"/>
          </a:xfrm>
          <a:prstGeom prst="rect">
            <a:avLst/>
          </a:prstGeom>
        </p:spPr>
      </p:pic>
    </p:spTree>
    <p:extLst>
      <p:ext uri="{BB962C8B-B14F-4D97-AF65-F5344CB8AC3E}">
        <p14:creationId xmlns:p14="http://schemas.microsoft.com/office/powerpoint/2010/main" val="2915812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7FA5AAE-3E15-85A1-7BA1-3F8078117796}"/>
              </a:ext>
            </a:extLst>
          </p:cNvPr>
          <p:cNvSpPr>
            <a:spLocks noGrp="1"/>
          </p:cNvSpPr>
          <p:nvPr>
            <p:ph type="title"/>
          </p:nvPr>
        </p:nvSpPr>
        <p:spPr/>
        <p:txBody>
          <a:bodyPr/>
          <a:lstStyle/>
          <a:p>
            <a:r>
              <a:rPr lang="en-GB"/>
              <a:t>DETAILED CAPEX</a:t>
            </a:r>
          </a:p>
        </p:txBody>
      </p:sp>
      <p:sp>
        <p:nvSpPr>
          <p:cNvPr id="4" name="Footer Placeholder 3">
            <a:extLst>
              <a:ext uri="{FF2B5EF4-FFF2-40B4-BE49-F238E27FC236}">
                <a16:creationId xmlns:a16="http://schemas.microsoft.com/office/drawing/2014/main" id="{C89D5CBC-D66F-498C-A2C8-C972DAE427EE}"/>
              </a:ext>
            </a:extLst>
          </p:cNvPr>
          <p:cNvSpPr>
            <a:spLocks noGrp="1"/>
          </p:cNvSpPr>
          <p:nvPr>
            <p:ph type="ftr" sz="quarter" idx="11"/>
          </p:nvPr>
        </p:nvSpPr>
        <p:spPr/>
        <p:txBody>
          <a:bodyPr/>
          <a:lstStyle/>
          <a:p>
            <a:r>
              <a:rPr lang="it-IT"/>
              <a:t>l     CORPORATE PRESENTATION    l    April 2024</a:t>
            </a:r>
            <a:endParaRPr lang="en-GB"/>
          </a:p>
        </p:txBody>
      </p:sp>
      <p:sp>
        <p:nvSpPr>
          <p:cNvPr id="5" name="Slide Number Placeholder 4">
            <a:extLst>
              <a:ext uri="{FF2B5EF4-FFF2-40B4-BE49-F238E27FC236}">
                <a16:creationId xmlns:a16="http://schemas.microsoft.com/office/drawing/2014/main" id="{154E1104-6C6E-E1EE-4FB0-950CECD0D815}"/>
              </a:ext>
            </a:extLst>
          </p:cNvPr>
          <p:cNvSpPr>
            <a:spLocks noGrp="1"/>
          </p:cNvSpPr>
          <p:nvPr>
            <p:ph type="sldNum" sz="quarter" idx="12"/>
          </p:nvPr>
        </p:nvSpPr>
        <p:spPr/>
        <p:txBody>
          <a:bodyPr/>
          <a:lstStyle/>
          <a:p>
            <a:fld id="{FCBF8F21-0EB5-41CC-AF8C-A4704FFD9176}" type="slidenum">
              <a:rPr lang="en-GB" smtClean="0"/>
              <a:pPr/>
              <a:t>24</a:t>
            </a:fld>
            <a:endParaRPr lang="en-GB"/>
          </a:p>
        </p:txBody>
      </p:sp>
      <p:graphicFrame>
        <p:nvGraphicFramePr>
          <p:cNvPr id="10" name="Content Placeholder 5">
            <a:extLst>
              <a:ext uri="{FF2B5EF4-FFF2-40B4-BE49-F238E27FC236}">
                <a16:creationId xmlns:a16="http://schemas.microsoft.com/office/drawing/2014/main" id="{8973F7CB-A761-16F7-3124-30D916F7DD13}"/>
              </a:ext>
            </a:extLst>
          </p:cNvPr>
          <p:cNvGraphicFramePr>
            <a:graphicFrameLocks/>
          </p:cNvGraphicFramePr>
          <p:nvPr>
            <p:extLst>
              <p:ext uri="{D42A27DB-BD31-4B8C-83A1-F6EECF244321}">
                <p14:modId xmlns:p14="http://schemas.microsoft.com/office/powerpoint/2010/main" val="780678051"/>
              </p:ext>
            </p:extLst>
          </p:nvPr>
        </p:nvGraphicFramePr>
        <p:xfrm>
          <a:off x="440368" y="1478321"/>
          <a:ext cx="5349804" cy="4566877"/>
        </p:xfrm>
        <a:graphic>
          <a:graphicData uri="http://schemas.openxmlformats.org/drawingml/2006/table">
            <a:tbl>
              <a:tblPr firstRow="1" firstCol="1" bandRow="1">
                <a:tableStyleId>{F5AB1C69-6EDB-4FF4-983F-18BD219EF322}</a:tableStyleId>
              </a:tblPr>
              <a:tblGrid>
                <a:gridCol w="3025366">
                  <a:extLst>
                    <a:ext uri="{9D8B030D-6E8A-4147-A177-3AD203B41FA5}">
                      <a16:colId xmlns:a16="http://schemas.microsoft.com/office/drawing/2014/main" val="1640116363"/>
                    </a:ext>
                  </a:extLst>
                </a:gridCol>
                <a:gridCol w="2324438">
                  <a:extLst>
                    <a:ext uri="{9D8B030D-6E8A-4147-A177-3AD203B41FA5}">
                      <a16:colId xmlns:a16="http://schemas.microsoft.com/office/drawing/2014/main" val="1395677695"/>
                    </a:ext>
                  </a:extLst>
                </a:gridCol>
              </a:tblGrid>
              <a:tr h="314050">
                <a:tc>
                  <a:txBody>
                    <a:bodyPr/>
                    <a:lstStyle/>
                    <a:p>
                      <a:r>
                        <a:rPr lang="en-GB" sz="1400">
                          <a:solidFill>
                            <a:srgbClr val="5E5E5E"/>
                          </a:solidFill>
                          <a:effectLst/>
                          <a:latin typeface="Abadi Extra Light" panose="020B0204020104020204" pitchFamily="34" charset="0"/>
                        </a:rPr>
                        <a:t>Capital items</a:t>
                      </a:r>
                      <a:endParaRPr lang="en-GB" sz="140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noFill/>
                  </a:tcPr>
                </a:tc>
                <a:tc>
                  <a:txBody>
                    <a:bodyPr/>
                    <a:lstStyle/>
                    <a:p>
                      <a:pPr algn="r"/>
                      <a:r>
                        <a:rPr lang="en-GB" sz="1400">
                          <a:solidFill>
                            <a:srgbClr val="5E5E5E"/>
                          </a:solidFill>
                          <a:effectLst/>
                          <a:latin typeface="Abadi Extra Light" panose="020B0204020104020204" pitchFamily="34" charset="0"/>
                        </a:rPr>
                        <a:t>US$’000</a:t>
                      </a:r>
                      <a:endParaRPr lang="en-GB" sz="140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noFill/>
                  </a:tcPr>
                </a:tc>
                <a:extLst>
                  <a:ext uri="{0D108BD9-81ED-4DB2-BD59-A6C34878D82A}">
                    <a16:rowId xmlns:a16="http://schemas.microsoft.com/office/drawing/2014/main" val="3480970454"/>
                  </a:ext>
                </a:extLst>
              </a:tr>
              <a:tr h="223833">
                <a:tc>
                  <a:txBody>
                    <a:bodyPr/>
                    <a:lstStyle/>
                    <a:p>
                      <a:r>
                        <a:rPr lang="en-GB" sz="1200" b="0">
                          <a:solidFill>
                            <a:srgbClr val="5E5E5E"/>
                          </a:solidFill>
                          <a:effectLst/>
                          <a:latin typeface="Abadi Extra Light" panose="020B0204020104020204" pitchFamily="34" charset="0"/>
                        </a:rPr>
                        <a:t>Civil works</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0F0F0"/>
                    </a:solidFill>
                  </a:tcPr>
                </a:tc>
                <a:tc>
                  <a:txBody>
                    <a:bodyPr/>
                    <a:lstStyle/>
                    <a:p>
                      <a:pPr algn="r"/>
                      <a:r>
                        <a:rPr lang="en-GB" sz="1200" b="0">
                          <a:solidFill>
                            <a:srgbClr val="5E5E5E"/>
                          </a:solidFill>
                          <a:effectLst/>
                          <a:latin typeface="Abadi Extra Light" panose="020B0204020104020204" pitchFamily="34" charset="0"/>
                        </a:rPr>
                        <a:t>5,122</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0F0F0"/>
                    </a:solidFill>
                  </a:tcPr>
                </a:tc>
                <a:extLst>
                  <a:ext uri="{0D108BD9-81ED-4DB2-BD59-A6C34878D82A}">
                    <a16:rowId xmlns:a16="http://schemas.microsoft.com/office/drawing/2014/main" val="362173541"/>
                  </a:ext>
                </a:extLst>
              </a:tr>
              <a:tr h="223833">
                <a:tc>
                  <a:txBody>
                    <a:bodyPr/>
                    <a:lstStyle/>
                    <a:p>
                      <a:r>
                        <a:rPr lang="en-GB" sz="1200" b="0">
                          <a:solidFill>
                            <a:srgbClr val="5E5E5E"/>
                          </a:solidFill>
                          <a:effectLst/>
                          <a:latin typeface="Abadi Extra Light" panose="020B0204020104020204" pitchFamily="34" charset="0"/>
                        </a:rPr>
                        <a:t>Earth works</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AFAFA"/>
                    </a:solidFill>
                  </a:tcPr>
                </a:tc>
                <a:tc>
                  <a:txBody>
                    <a:bodyPr/>
                    <a:lstStyle/>
                    <a:p>
                      <a:pPr algn="r"/>
                      <a:r>
                        <a:rPr lang="en-GB" sz="1200" b="0">
                          <a:solidFill>
                            <a:srgbClr val="5E5E5E"/>
                          </a:solidFill>
                          <a:effectLst/>
                          <a:latin typeface="Abadi Extra Light" panose="020B0204020104020204" pitchFamily="34" charset="0"/>
                        </a:rPr>
                        <a:t>3,513</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AFAFA"/>
                    </a:solidFill>
                  </a:tcPr>
                </a:tc>
                <a:extLst>
                  <a:ext uri="{0D108BD9-81ED-4DB2-BD59-A6C34878D82A}">
                    <a16:rowId xmlns:a16="http://schemas.microsoft.com/office/drawing/2014/main" val="3571078520"/>
                  </a:ext>
                </a:extLst>
              </a:tr>
              <a:tr h="223833">
                <a:tc>
                  <a:txBody>
                    <a:bodyPr/>
                    <a:lstStyle/>
                    <a:p>
                      <a:r>
                        <a:rPr lang="en-GB" sz="1200" b="0">
                          <a:solidFill>
                            <a:srgbClr val="5E5E5E"/>
                          </a:solidFill>
                          <a:effectLst/>
                          <a:latin typeface="Abadi Extra Light" panose="020B0204020104020204" pitchFamily="34" charset="0"/>
                        </a:rPr>
                        <a:t>Machinery &amp; equipment (a)</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0F0F0"/>
                    </a:solidFill>
                  </a:tcPr>
                </a:tc>
                <a:tc>
                  <a:txBody>
                    <a:bodyPr/>
                    <a:lstStyle/>
                    <a:p>
                      <a:pPr algn="r"/>
                      <a:r>
                        <a:rPr lang="en-GB" sz="1200" b="0">
                          <a:solidFill>
                            <a:srgbClr val="5E5E5E"/>
                          </a:solidFill>
                          <a:effectLst/>
                          <a:latin typeface="Abadi Extra Light" panose="020B0204020104020204" pitchFamily="34" charset="0"/>
                        </a:rPr>
                        <a:t>31,704</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0F0F0"/>
                    </a:solidFill>
                  </a:tcPr>
                </a:tc>
                <a:extLst>
                  <a:ext uri="{0D108BD9-81ED-4DB2-BD59-A6C34878D82A}">
                    <a16:rowId xmlns:a16="http://schemas.microsoft.com/office/drawing/2014/main" val="2750772176"/>
                  </a:ext>
                </a:extLst>
              </a:tr>
              <a:tr h="223833">
                <a:tc>
                  <a:txBody>
                    <a:bodyPr/>
                    <a:lstStyle/>
                    <a:p>
                      <a:r>
                        <a:rPr lang="en-GB" sz="1200" b="0">
                          <a:solidFill>
                            <a:srgbClr val="5E5E5E"/>
                          </a:solidFill>
                          <a:effectLst/>
                          <a:latin typeface="Abadi Extra Light" panose="020B0204020104020204" pitchFamily="34" charset="0"/>
                        </a:rPr>
                        <a:t>Infrastructure</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AFAFA"/>
                    </a:solidFill>
                  </a:tcPr>
                </a:tc>
                <a:tc>
                  <a:txBody>
                    <a:bodyPr/>
                    <a:lstStyle/>
                    <a:p>
                      <a:pPr algn="r"/>
                      <a:r>
                        <a:rPr lang="en-GB" sz="1200" b="0">
                          <a:solidFill>
                            <a:srgbClr val="5E5E5E"/>
                          </a:solidFill>
                          <a:effectLst/>
                          <a:latin typeface="Abadi Extra Light" panose="020B0204020104020204" pitchFamily="34" charset="0"/>
                        </a:rPr>
                        <a:t>1,194</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AFAFA"/>
                    </a:solidFill>
                  </a:tcPr>
                </a:tc>
                <a:extLst>
                  <a:ext uri="{0D108BD9-81ED-4DB2-BD59-A6C34878D82A}">
                    <a16:rowId xmlns:a16="http://schemas.microsoft.com/office/drawing/2014/main" val="4035815714"/>
                  </a:ext>
                </a:extLst>
              </a:tr>
              <a:tr h="223833">
                <a:tc>
                  <a:txBody>
                    <a:bodyPr/>
                    <a:lstStyle/>
                    <a:p>
                      <a:r>
                        <a:rPr lang="en-GB" sz="1200" b="0">
                          <a:solidFill>
                            <a:srgbClr val="5E5E5E"/>
                          </a:solidFill>
                          <a:effectLst/>
                          <a:latin typeface="Abadi Extra Light" panose="020B0204020104020204" pitchFamily="34" charset="0"/>
                        </a:rPr>
                        <a:t>Transport</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0F0F0"/>
                    </a:solidFill>
                  </a:tcPr>
                </a:tc>
                <a:tc>
                  <a:txBody>
                    <a:bodyPr/>
                    <a:lstStyle/>
                    <a:p>
                      <a:pPr algn="r"/>
                      <a:r>
                        <a:rPr lang="en-GB" sz="1200" b="0">
                          <a:solidFill>
                            <a:srgbClr val="5E5E5E"/>
                          </a:solidFill>
                          <a:effectLst/>
                          <a:latin typeface="Abadi Extra Light" panose="020B0204020104020204" pitchFamily="34" charset="0"/>
                        </a:rPr>
                        <a:t>5,432</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0F0F0"/>
                    </a:solidFill>
                  </a:tcPr>
                </a:tc>
                <a:extLst>
                  <a:ext uri="{0D108BD9-81ED-4DB2-BD59-A6C34878D82A}">
                    <a16:rowId xmlns:a16="http://schemas.microsoft.com/office/drawing/2014/main" val="26427073"/>
                  </a:ext>
                </a:extLst>
              </a:tr>
              <a:tr h="223833">
                <a:tc>
                  <a:txBody>
                    <a:bodyPr/>
                    <a:lstStyle/>
                    <a:p>
                      <a:r>
                        <a:rPr lang="en-GB" sz="1200" b="0">
                          <a:solidFill>
                            <a:srgbClr val="5E5E5E"/>
                          </a:solidFill>
                          <a:effectLst/>
                          <a:latin typeface="Abadi Extra Light" panose="020B0204020104020204" pitchFamily="34" charset="0"/>
                        </a:rPr>
                        <a:t>First fills</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AFAFA"/>
                    </a:solidFill>
                  </a:tcPr>
                </a:tc>
                <a:tc>
                  <a:txBody>
                    <a:bodyPr/>
                    <a:lstStyle/>
                    <a:p>
                      <a:pPr algn="r"/>
                      <a:r>
                        <a:rPr lang="en-GB" sz="1200" b="0">
                          <a:solidFill>
                            <a:srgbClr val="5E5E5E"/>
                          </a:solidFill>
                          <a:effectLst/>
                          <a:latin typeface="Abadi Extra Light" panose="020B0204020104020204" pitchFamily="34" charset="0"/>
                        </a:rPr>
                        <a:t>868</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AFAFA"/>
                    </a:solidFill>
                  </a:tcPr>
                </a:tc>
                <a:extLst>
                  <a:ext uri="{0D108BD9-81ED-4DB2-BD59-A6C34878D82A}">
                    <a16:rowId xmlns:a16="http://schemas.microsoft.com/office/drawing/2014/main" val="229227191"/>
                  </a:ext>
                </a:extLst>
              </a:tr>
              <a:tr h="223833">
                <a:tc>
                  <a:txBody>
                    <a:bodyPr/>
                    <a:lstStyle/>
                    <a:p>
                      <a:r>
                        <a:rPr lang="en-GB" sz="1200" b="0">
                          <a:solidFill>
                            <a:srgbClr val="5E5E5E"/>
                          </a:solidFill>
                          <a:effectLst/>
                          <a:latin typeface="Abadi Extra Light" panose="020B0204020104020204" pitchFamily="34" charset="0"/>
                        </a:rPr>
                        <a:t>Mine camp</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0F0F0"/>
                    </a:solidFill>
                  </a:tcPr>
                </a:tc>
                <a:tc>
                  <a:txBody>
                    <a:bodyPr/>
                    <a:lstStyle/>
                    <a:p>
                      <a:pPr algn="r"/>
                      <a:r>
                        <a:rPr lang="en-GB" sz="1200" b="0">
                          <a:solidFill>
                            <a:srgbClr val="5E5E5E"/>
                          </a:solidFill>
                          <a:effectLst/>
                          <a:latin typeface="Abadi Extra Light" panose="020B0204020104020204" pitchFamily="34" charset="0"/>
                        </a:rPr>
                        <a:t>2,206</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0F0F0"/>
                    </a:solidFill>
                  </a:tcPr>
                </a:tc>
                <a:extLst>
                  <a:ext uri="{0D108BD9-81ED-4DB2-BD59-A6C34878D82A}">
                    <a16:rowId xmlns:a16="http://schemas.microsoft.com/office/drawing/2014/main" val="3531081408"/>
                  </a:ext>
                </a:extLst>
              </a:tr>
              <a:tr h="223833">
                <a:tc>
                  <a:txBody>
                    <a:bodyPr/>
                    <a:lstStyle/>
                    <a:p>
                      <a:r>
                        <a:rPr lang="en-GB" sz="1200" b="0">
                          <a:solidFill>
                            <a:srgbClr val="5E5E5E"/>
                          </a:solidFill>
                          <a:effectLst/>
                          <a:latin typeface="Abadi Extra Light" panose="020B0204020104020204" pitchFamily="34" charset="0"/>
                        </a:rPr>
                        <a:t>ESIA channels</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AFAFA"/>
                    </a:solidFill>
                  </a:tcPr>
                </a:tc>
                <a:tc>
                  <a:txBody>
                    <a:bodyPr/>
                    <a:lstStyle/>
                    <a:p>
                      <a:pPr algn="r"/>
                      <a:r>
                        <a:rPr lang="en-GB" sz="1200" b="0">
                          <a:solidFill>
                            <a:srgbClr val="5E5E5E"/>
                          </a:solidFill>
                          <a:effectLst/>
                          <a:latin typeface="Abadi Extra Light" panose="020B0204020104020204" pitchFamily="34" charset="0"/>
                        </a:rPr>
                        <a:t>2,859</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AFAFA"/>
                    </a:solidFill>
                  </a:tcPr>
                </a:tc>
                <a:extLst>
                  <a:ext uri="{0D108BD9-81ED-4DB2-BD59-A6C34878D82A}">
                    <a16:rowId xmlns:a16="http://schemas.microsoft.com/office/drawing/2014/main" val="4144816170"/>
                  </a:ext>
                </a:extLst>
              </a:tr>
              <a:tr h="223833">
                <a:tc>
                  <a:txBody>
                    <a:bodyPr/>
                    <a:lstStyle/>
                    <a:p>
                      <a:r>
                        <a:rPr lang="en-GB" sz="1200" b="0">
                          <a:solidFill>
                            <a:srgbClr val="5E5E5E"/>
                          </a:solidFill>
                          <a:effectLst/>
                          <a:latin typeface="Abadi Extra Light" panose="020B0204020104020204" pitchFamily="34" charset="0"/>
                        </a:rPr>
                        <a:t>Project management (b)</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0F0F0"/>
                    </a:solidFill>
                  </a:tcPr>
                </a:tc>
                <a:tc>
                  <a:txBody>
                    <a:bodyPr/>
                    <a:lstStyle/>
                    <a:p>
                      <a:pPr algn="r"/>
                      <a:r>
                        <a:rPr lang="en-GB" sz="1200" b="0">
                          <a:solidFill>
                            <a:srgbClr val="5E5E5E"/>
                          </a:solidFill>
                          <a:effectLst/>
                          <a:latin typeface="Abadi Extra Light" panose="020B0204020104020204" pitchFamily="34" charset="0"/>
                        </a:rPr>
                        <a:t>4,500</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0F0F0"/>
                    </a:solidFill>
                  </a:tcPr>
                </a:tc>
                <a:extLst>
                  <a:ext uri="{0D108BD9-81ED-4DB2-BD59-A6C34878D82A}">
                    <a16:rowId xmlns:a16="http://schemas.microsoft.com/office/drawing/2014/main" val="2403198959"/>
                  </a:ext>
                </a:extLst>
              </a:tr>
              <a:tr h="223833">
                <a:tc>
                  <a:txBody>
                    <a:bodyPr/>
                    <a:lstStyle/>
                    <a:p>
                      <a:r>
                        <a:rPr lang="en-GB" sz="1200" b="0">
                          <a:solidFill>
                            <a:srgbClr val="5E5E5E"/>
                          </a:solidFill>
                          <a:effectLst/>
                          <a:latin typeface="Abadi Extra Light" panose="020B0204020104020204" pitchFamily="34" charset="0"/>
                        </a:rPr>
                        <a:t>Insurance &amp; guarantees</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AFAFA"/>
                    </a:solidFill>
                  </a:tcPr>
                </a:tc>
                <a:tc>
                  <a:txBody>
                    <a:bodyPr/>
                    <a:lstStyle/>
                    <a:p>
                      <a:pPr algn="r"/>
                      <a:r>
                        <a:rPr lang="en-GB" sz="1200" b="0">
                          <a:solidFill>
                            <a:srgbClr val="5E5E5E"/>
                          </a:solidFill>
                          <a:effectLst/>
                          <a:latin typeface="Abadi Extra Light" panose="020B0204020104020204" pitchFamily="34" charset="0"/>
                        </a:rPr>
                        <a:t>650</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AFAFA"/>
                    </a:solidFill>
                  </a:tcPr>
                </a:tc>
                <a:extLst>
                  <a:ext uri="{0D108BD9-81ED-4DB2-BD59-A6C34878D82A}">
                    <a16:rowId xmlns:a16="http://schemas.microsoft.com/office/drawing/2014/main" val="1610133128"/>
                  </a:ext>
                </a:extLst>
              </a:tr>
              <a:tr h="223833">
                <a:tc>
                  <a:txBody>
                    <a:bodyPr/>
                    <a:lstStyle/>
                    <a:p>
                      <a:r>
                        <a:rPr lang="en-GB" sz="1200" b="0">
                          <a:solidFill>
                            <a:srgbClr val="5E5E5E"/>
                          </a:solidFill>
                          <a:effectLst/>
                          <a:latin typeface="Abadi Extra Light" panose="020B0204020104020204" pitchFamily="34" charset="0"/>
                        </a:rPr>
                        <a:t>Generator / thermal plant</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0F0F0"/>
                    </a:solidFill>
                  </a:tcPr>
                </a:tc>
                <a:tc>
                  <a:txBody>
                    <a:bodyPr/>
                    <a:lstStyle/>
                    <a:p>
                      <a:pPr algn="r"/>
                      <a:r>
                        <a:rPr lang="en-GB" sz="1200" b="0">
                          <a:solidFill>
                            <a:srgbClr val="5E5E5E"/>
                          </a:solidFill>
                          <a:effectLst/>
                          <a:latin typeface="Abadi Extra Light" panose="020B0204020104020204" pitchFamily="34" charset="0"/>
                        </a:rPr>
                        <a:t>250</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0F0F0"/>
                    </a:solidFill>
                  </a:tcPr>
                </a:tc>
                <a:extLst>
                  <a:ext uri="{0D108BD9-81ED-4DB2-BD59-A6C34878D82A}">
                    <a16:rowId xmlns:a16="http://schemas.microsoft.com/office/drawing/2014/main" val="3479540957"/>
                  </a:ext>
                </a:extLst>
              </a:tr>
              <a:tr h="223833">
                <a:tc>
                  <a:txBody>
                    <a:bodyPr/>
                    <a:lstStyle/>
                    <a:p>
                      <a:r>
                        <a:rPr lang="en-GB" sz="1200" b="0">
                          <a:solidFill>
                            <a:srgbClr val="5E5E5E"/>
                          </a:solidFill>
                          <a:effectLst/>
                          <a:latin typeface="Abadi Extra Light" panose="020B0204020104020204" pitchFamily="34" charset="0"/>
                        </a:rPr>
                        <a:t>Tailings storage facility (TSF) (c)</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AFAFA"/>
                    </a:solidFill>
                  </a:tcPr>
                </a:tc>
                <a:tc>
                  <a:txBody>
                    <a:bodyPr/>
                    <a:lstStyle/>
                    <a:p>
                      <a:pPr algn="r"/>
                      <a:r>
                        <a:rPr lang="en-GB" sz="1200" b="0">
                          <a:solidFill>
                            <a:srgbClr val="5E5E5E"/>
                          </a:solidFill>
                          <a:effectLst/>
                          <a:latin typeface="Abadi Extra Light" panose="020B0204020104020204" pitchFamily="34" charset="0"/>
                        </a:rPr>
                        <a:t>11,895</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AFAFA"/>
                    </a:solidFill>
                  </a:tcPr>
                </a:tc>
                <a:extLst>
                  <a:ext uri="{0D108BD9-81ED-4DB2-BD59-A6C34878D82A}">
                    <a16:rowId xmlns:a16="http://schemas.microsoft.com/office/drawing/2014/main" val="3215722488"/>
                  </a:ext>
                </a:extLst>
              </a:tr>
              <a:tr h="223833">
                <a:tc>
                  <a:txBody>
                    <a:bodyPr/>
                    <a:lstStyle/>
                    <a:p>
                      <a:r>
                        <a:rPr lang="en-GB" sz="1200" b="0">
                          <a:solidFill>
                            <a:srgbClr val="5E5E5E"/>
                          </a:solidFill>
                          <a:effectLst/>
                          <a:latin typeface="Abadi Extra Light" panose="020B0204020104020204" pitchFamily="34" charset="0"/>
                        </a:rPr>
                        <a:t>Resettlement action plan</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0F0F0"/>
                    </a:solidFill>
                  </a:tcPr>
                </a:tc>
                <a:tc>
                  <a:txBody>
                    <a:bodyPr/>
                    <a:lstStyle/>
                    <a:p>
                      <a:pPr algn="r"/>
                      <a:r>
                        <a:rPr lang="en-GB" sz="1200" b="0">
                          <a:solidFill>
                            <a:srgbClr val="5E5E5E"/>
                          </a:solidFill>
                          <a:effectLst/>
                          <a:latin typeface="Abadi Extra Light" panose="020B0204020104020204" pitchFamily="34" charset="0"/>
                        </a:rPr>
                        <a:t>1,000</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0F0F0"/>
                    </a:solidFill>
                  </a:tcPr>
                </a:tc>
                <a:extLst>
                  <a:ext uri="{0D108BD9-81ED-4DB2-BD59-A6C34878D82A}">
                    <a16:rowId xmlns:a16="http://schemas.microsoft.com/office/drawing/2014/main" val="581360699"/>
                  </a:ext>
                </a:extLst>
              </a:tr>
              <a:tr h="223833">
                <a:tc>
                  <a:txBody>
                    <a:bodyPr/>
                    <a:lstStyle/>
                    <a:p>
                      <a:r>
                        <a:rPr lang="en-GB" sz="1200" b="0">
                          <a:solidFill>
                            <a:srgbClr val="5E5E5E"/>
                          </a:solidFill>
                          <a:effectLst/>
                          <a:latin typeface="Abadi Extra Light" panose="020B0204020104020204" pitchFamily="34" charset="0"/>
                        </a:rPr>
                        <a:t>Owner’s costs</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AFAFA"/>
                    </a:solidFill>
                  </a:tcPr>
                </a:tc>
                <a:tc>
                  <a:txBody>
                    <a:bodyPr/>
                    <a:lstStyle/>
                    <a:p>
                      <a:pPr algn="r"/>
                      <a:r>
                        <a:rPr lang="en-GB" sz="1200" b="0">
                          <a:solidFill>
                            <a:srgbClr val="5E5E5E"/>
                          </a:solidFill>
                          <a:effectLst/>
                          <a:latin typeface="Abadi Extra Light" panose="020B0204020104020204" pitchFamily="34" charset="0"/>
                        </a:rPr>
                        <a:t>3,814</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AFAFA"/>
                    </a:solidFill>
                  </a:tcPr>
                </a:tc>
                <a:extLst>
                  <a:ext uri="{0D108BD9-81ED-4DB2-BD59-A6C34878D82A}">
                    <a16:rowId xmlns:a16="http://schemas.microsoft.com/office/drawing/2014/main" val="1682010884"/>
                  </a:ext>
                </a:extLst>
              </a:tr>
              <a:tr h="223833">
                <a:tc>
                  <a:txBody>
                    <a:bodyPr/>
                    <a:lstStyle/>
                    <a:p>
                      <a:r>
                        <a:rPr lang="en-GB" sz="1200" b="0">
                          <a:solidFill>
                            <a:srgbClr val="5E5E5E"/>
                          </a:solidFill>
                          <a:effectLst/>
                          <a:latin typeface="Abadi Extra Light" panose="020B0204020104020204" pitchFamily="34" charset="0"/>
                        </a:rPr>
                        <a:t>Mining pre-production</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0F0F0"/>
                    </a:solidFill>
                  </a:tcPr>
                </a:tc>
                <a:tc>
                  <a:txBody>
                    <a:bodyPr/>
                    <a:lstStyle/>
                    <a:p>
                      <a:pPr algn="r"/>
                      <a:r>
                        <a:rPr lang="en-GB" sz="1200" b="0">
                          <a:solidFill>
                            <a:srgbClr val="5E5E5E"/>
                          </a:solidFill>
                          <a:effectLst/>
                          <a:latin typeface="Abadi Extra Light" panose="020B0204020104020204" pitchFamily="34" charset="0"/>
                        </a:rPr>
                        <a:t>8,941</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0F0F0"/>
                    </a:solidFill>
                  </a:tcPr>
                </a:tc>
                <a:extLst>
                  <a:ext uri="{0D108BD9-81ED-4DB2-BD59-A6C34878D82A}">
                    <a16:rowId xmlns:a16="http://schemas.microsoft.com/office/drawing/2014/main" val="662124841"/>
                  </a:ext>
                </a:extLst>
              </a:tr>
              <a:tr h="223833">
                <a:tc>
                  <a:txBody>
                    <a:bodyPr/>
                    <a:lstStyle/>
                    <a:p>
                      <a:r>
                        <a:rPr lang="en-GB" sz="1200" b="0">
                          <a:solidFill>
                            <a:srgbClr val="5E5E5E"/>
                          </a:solidFill>
                          <a:effectLst/>
                          <a:latin typeface="Abadi Extra Light" panose="020B0204020104020204" pitchFamily="34" charset="0"/>
                        </a:rPr>
                        <a:t>Contingency (d)</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AFAFA"/>
                    </a:solidFill>
                  </a:tcPr>
                </a:tc>
                <a:tc>
                  <a:txBody>
                    <a:bodyPr/>
                    <a:lstStyle/>
                    <a:p>
                      <a:pPr algn="r"/>
                      <a:r>
                        <a:rPr lang="en-GB" sz="1200" b="0">
                          <a:solidFill>
                            <a:srgbClr val="5E5E5E"/>
                          </a:solidFill>
                          <a:effectLst/>
                          <a:latin typeface="Abadi Extra Light" panose="020B0204020104020204" pitchFamily="34" charset="0"/>
                        </a:rPr>
                        <a:t>5,838</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AFAFA"/>
                    </a:solidFill>
                  </a:tcPr>
                </a:tc>
                <a:extLst>
                  <a:ext uri="{0D108BD9-81ED-4DB2-BD59-A6C34878D82A}">
                    <a16:rowId xmlns:a16="http://schemas.microsoft.com/office/drawing/2014/main" val="141244185"/>
                  </a:ext>
                </a:extLst>
              </a:tr>
              <a:tr h="223833">
                <a:tc>
                  <a:txBody>
                    <a:bodyPr/>
                    <a:lstStyle/>
                    <a:p>
                      <a:r>
                        <a:rPr lang="en-GB" sz="1200">
                          <a:solidFill>
                            <a:srgbClr val="5E5E5E"/>
                          </a:solidFill>
                          <a:effectLst/>
                          <a:latin typeface="Abadi Extra Light" panose="020B0204020104020204" pitchFamily="34" charset="0"/>
                        </a:rPr>
                        <a:t>Total pre-production capital</a:t>
                      </a:r>
                      <a:endParaRPr lang="en-GB" sz="120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0F0F0"/>
                    </a:solidFill>
                  </a:tcPr>
                </a:tc>
                <a:tc>
                  <a:txBody>
                    <a:bodyPr/>
                    <a:lstStyle/>
                    <a:p>
                      <a:pPr algn="r"/>
                      <a:r>
                        <a:rPr lang="en-GB" sz="1200" b="1">
                          <a:solidFill>
                            <a:srgbClr val="5E5E5E"/>
                          </a:solidFill>
                          <a:effectLst/>
                          <a:latin typeface="Abadi Extra Light" panose="020B0204020104020204" pitchFamily="34" charset="0"/>
                        </a:rPr>
                        <a:t>89,787</a:t>
                      </a:r>
                      <a:endParaRPr lang="en-GB" sz="1200" b="1">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0F0F0"/>
                    </a:solidFill>
                  </a:tcPr>
                </a:tc>
                <a:extLst>
                  <a:ext uri="{0D108BD9-81ED-4DB2-BD59-A6C34878D82A}">
                    <a16:rowId xmlns:a16="http://schemas.microsoft.com/office/drawing/2014/main" val="134875912"/>
                  </a:ext>
                </a:extLst>
              </a:tr>
              <a:tr h="223833">
                <a:tc>
                  <a:txBody>
                    <a:bodyPr/>
                    <a:lstStyle/>
                    <a:p>
                      <a:r>
                        <a:rPr lang="en-GB" sz="1200" b="0">
                          <a:solidFill>
                            <a:srgbClr val="5E5E5E"/>
                          </a:solidFill>
                          <a:effectLst/>
                          <a:latin typeface="Abadi Extra Light" panose="020B0204020104020204" pitchFamily="34" charset="0"/>
                        </a:rPr>
                        <a:t>Sustaining &amp; closure capital (e)</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AFAFA"/>
                    </a:solidFill>
                  </a:tcPr>
                </a:tc>
                <a:tc>
                  <a:txBody>
                    <a:bodyPr/>
                    <a:lstStyle/>
                    <a:p>
                      <a:pPr algn="r"/>
                      <a:r>
                        <a:rPr lang="en-GB" sz="1200" b="0">
                          <a:solidFill>
                            <a:srgbClr val="5E5E5E"/>
                          </a:solidFill>
                          <a:effectLst/>
                          <a:latin typeface="Abadi Extra Light" panose="020B0204020104020204" pitchFamily="34" charset="0"/>
                        </a:rPr>
                        <a:t>57,868</a:t>
                      </a:r>
                      <a:endParaRPr lang="en-GB" sz="1200" b="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AFAFA"/>
                    </a:solidFill>
                  </a:tcPr>
                </a:tc>
                <a:extLst>
                  <a:ext uri="{0D108BD9-81ED-4DB2-BD59-A6C34878D82A}">
                    <a16:rowId xmlns:a16="http://schemas.microsoft.com/office/drawing/2014/main" val="4207442685"/>
                  </a:ext>
                </a:extLst>
              </a:tr>
              <a:tr h="223833">
                <a:tc>
                  <a:txBody>
                    <a:bodyPr/>
                    <a:lstStyle/>
                    <a:p>
                      <a:r>
                        <a:rPr lang="en-GB" sz="1200">
                          <a:solidFill>
                            <a:srgbClr val="5E5E5E"/>
                          </a:solidFill>
                          <a:effectLst/>
                          <a:latin typeface="Abadi Extra Light" panose="020B0204020104020204" pitchFamily="34" charset="0"/>
                        </a:rPr>
                        <a:t>Total LOM capital</a:t>
                      </a:r>
                      <a:endParaRPr lang="en-GB" sz="1200">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0F0F0"/>
                    </a:solidFill>
                  </a:tcPr>
                </a:tc>
                <a:tc>
                  <a:txBody>
                    <a:bodyPr/>
                    <a:lstStyle/>
                    <a:p>
                      <a:pPr algn="r"/>
                      <a:r>
                        <a:rPr lang="en-GB" sz="1200" b="1">
                          <a:solidFill>
                            <a:srgbClr val="5E5E5E"/>
                          </a:solidFill>
                          <a:effectLst/>
                          <a:latin typeface="Abadi Extra Light" panose="020B0204020104020204" pitchFamily="34" charset="0"/>
                        </a:rPr>
                        <a:t>147,655</a:t>
                      </a:r>
                      <a:endParaRPr lang="en-GB" sz="1200" b="1">
                        <a:solidFill>
                          <a:srgbClr val="5E5E5E"/>
                        </a:solidFill>
                        <a:effectLst/>
                        <a:latin typeface="Abadi Extra Light" panose="020B0204020104020204" pitchFamily="34" charset="0"/>
                        <a:ea typeface="Calibri" panose="020F0502020204030204" pitchFamily="34" charset="0"/>
                      </a:endParaRPr>
                    </a:p>
                  </a:txBody>
                  <a:tcPr marL="17780" marR="17780" marT="17780" marB="17780" anchor="ctr">
                    <a:solidFill>
                      <a:srgbClr val="F0F0F0"/>
                    </a:solidFill>
                  </a:tcPr>
                </a:tc>
                <a:extLst>
                  <a:ext uri="{0D108BD9-81ED-4DB2-BD59-A6C34878D82A}">
                    <a16:rowId xmlns:a16="http://schemas.microsoft.com/office/drawing/2014/main" val="1526363137"/>
                  </a:ext>
                </a:extLst>
              </a:tr>
            </a:tbl>
          </a:graphicData>
        </a:graphic>
      </p:graphicFrame>
      <p:sp>
        <p:nvSpPr>
          <p:cNvPr id="14" name="TextBox 13">
            <a:extLst>
              <a:ext uri="{FF2B5EF4-FFF2-40B4-BE49-F238E27FC236}">
                <a16:creationId xmlns:a16="http://schemas.microsoft.com/office/drawing/2014/main" id="{0648222A-5395-64C1-1C80-AA6B596D17E6}"/>
              </a:ext>
            </a:extLst>
          </p:cNvPr>
          <p:cNvSpPr txBox="1"/>
          <p:nvPr/>
        </p:nvSpPr>
        <p:spPr>
          <a:xfrm>
            <a:off x="341523" y="6127404"/>
            <a:ext cx="5636965" cy="253916"/>
          </a:xfrm>
          <a:prstGeom prst="rect">
            <a:avLst/>
          </a:prstGeom>
          <a:noFill/>
        </p:spPr>
        <p:txBody>
          <a:bodyPr wrap="square">
            <a:spAutoFit/>
          </a:bodyPr>
          <a:lstStyle/>
          <a:p>
            <a:pPr algn="ctr"/>
            <a:r>
              <a:rPr lang="en-GB" sz="1050">
                <a:solidFill>
                  <a:srgbClr val="5E5E5E"/>
                </a:solidFill>
                <a:effectLst/>
                <a:latin typeface="Abadi Extra Light" panose="020B0204020104020204" pitchFamily="34" charset="0"/>
                <a:ea typeface="Calibri" panose="020F0502020204030204" pitchFamily="34" charset="0"/>
              </a:rPr>
              <a:t>As per DFS: (a) US$34,204k; (b) US$10,028k; (c) US$20,688k; (d) US$7,750k; (e) US$59,857k</a:t>
            </a:r>
          </a:p>
        </p:txBody>
      </p:sp>
      <p:sp>
        <p:nvSpPr>
          <p:cNvPr id="2" name="Title 1">
            <a:extLst>
              <a:ext uri="{FF2B5EF4-FFF2-40B4-BE49-F238E27FC236}">
                <a16:creationId xmlns:a16="http://schemas.microsoft.com/office/drawing/2014/main" id="{610BCE59-97F6-832F-C75E-DCBAEA4D2884}"/>
              </a:ext>
            </a:extLst>
          </p:cNvPr>
          <p:cNvSpPr txBox="1">
            <a:spLocks/>
          </p:cNvSpPr>
          <p:nvPr/>
        </p:nvSpPr>
        <p:spPr>
          <a:xfrm>
            <a:off x="6296109" y="839179"/>
            <a:ext cx="5618602" cy="6263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spc="300">
                <a:solidFill>
                  <a:srgbClr val="5E5E5E"/>
                </a:solidFill>
                <a:latin typeface="Abadi Extra Light" panose="020F0502020204030204" pitchFamily="34" charset="0"/>
                <a:ea typeface="Lato" panose="020F0502020204030203" pitchFamily="34" charset="0"/>
                <a:cs typeface="Lato" panose="020F0502020204030203" pitchFamily="34" charset="0"/>
              </a:defRPr>
            </a:lvl1pPr>
          </a:lstStyle>
          <a:p>
            <a:r>
              <a:rPr lang="en-GB"/>
              <a:t>FLOW SHEET</a:t>
            </a:r>
          </a:p>
        </p:txBody>
      </p:sp>
      <p:sp>
        <p:nvSpPr>
          <p:cNvPr id="3" name="Text Placeholder 5">
            <a:extLst>
              <a:ext uri="{FF2B5EF4-FFF2-40B4-BE49-F238E27FC236}">
                <a16:creationId xmlns:a16="http://schemas.microsoft.com/office/drawing/2014/main" id="{ADC58E0E-B7B5-8F77-6EFF-14F2E8EE11F3}"/>
              </a:ext>
            </a:extLst>
          </p:cNvPr>
          <p:cNvSpPr>
            <a:spLocks noGrp="1"/>
          </p:cNvSpPr>
          <p:nvPr>
            <p:ph type="body" idx="13"/>
          </p:nvPr>
        </p:nvSpPr>
        <p:spPr>
          <a:xfrm>
            <a:off x="6288762" y="1401118"/>
            <a:ext cx="5625949" cy="455630"/>
          </a:xfrm>
        </p:spPr>
        <p:txBody>
          <a:bodyPr/>
          <a:lstStyle/>
          <a:p>
            <a:r>
              <a:rPr lang="en-GB" b="1"/>
              <a:t>Conventional gravity &amp; CIL circuit</a:t>
            </a:r>
          </a:p>
        </p:txBody>
      </p:sp>
      <p:pic>
        <p:nvPicPr>
          <p:cNvPr id="6" name="Picture 5">
            <a:extLst>
              <a:ext uri="{FF2B5EF4-FFF2-40B4-BE49-F238E27FC236}">
                <a16:creationId xmlns:a16="http://schemas.microsoft.com/office/drawing/2014/main" id="{39236BA3-2A3D-472B-5D71-A67A1168637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01829" y="1984845"/>
            <a:ext cx="5463338" cy="3799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3050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1A501-5672-7781-D7DA-7771C94F9DC5}"/>
              </a:ext>
            </a:extLst>
          </p:cNvPr>
          <p:cNvSpPr>
            <a:spLocks noGrp="1"/>
          </p:cNvSpPr>
          <p:nvPr>
            <p:ph type="title"/>
          </p:nvPr>
        </p:nvSpPr>
        <p:spPr/>
        <p:txBody>
          <a:bodyPr/>
          <a:lstStyle/>
          <a:p>
            <a:r>
              <a:rPr lang="en-GB">
                <a:latin typeface="Abadi Extra Light"/>
                <a:ea typeface="Lato"/>
                <a:cs typeface="Lato"/>
              </a:rPr>
              <a:t>NON-EXECUTIVE DIRECTORS</a:t>
            </a:r>
            <a:endParaRPr lang="en-GB"/>
          </a:p>
        </p:txBody>
      </p:sp>
      <p:sp>
        <p:nvSpPr>
          <p:cNvPr id="4" name="Footer Placeholder 3">
            <a:extLst>
              <a:ext uri="{FF2B5EF4-FFF2-40B4-BE49-F238E27FC236}">
                <a16:creationId xmlns:a16="http://schemas.microsoft.com/office/drawing/2014/main" id="{3976B775-99B2-DFDD-2516-C551658E6068}"/>
              </a:ext>
            </a:extLst>
          </p:cNvPr>
          <p:cNvSpPr>
            <a:spLocks noGrp="1"/>
          </p:cNvSpPr>
          <p:nvPr>
            <p:ph type="ftr" sz="quarter" idx="11"/>
          </p:nvPr>
        </p:nvSpPr>
        <p:spPr>
          <a:xfrm>
            <a:off x="616914" y="6492875"/>
            <a:ext cx="4114800" cy="365125"/>
          </a:xfrm>
        </p:spPr>
        <p:txBody>
          <a:bodyPr/>
          <a:lstStyle/>
          <a:p>
            <a:r>
              <a:rPr lang="it-IT"/>
              <a:t>l     CORPORATE PRESENTATION    l    April 2024</a:t>
            </a:r>
            <a:endParaRPr lang="en-GB"/>
          </a:p>
        </p:txBody>
      </p:sp>
      <p:sp>
        <p:nvSpPr>
          <p:cNvPr id="5" name="Slide Number Placeholder 4">
            <a:extLst>
              <a:ext uri="{FF2B5EF4-FFF2-40B4-BE49-F238E27FC236}">
                <a16:creationId xmlns:a16="http://schemas.microsoft.com/office/drawing/2014/main" id="{1213213F-8490-F918-4FC9-523479178A3D}"/>
              </a:ext>
            </a:extLst>
          </p:cNvPr>
          <p:cNvSpPr>
            <a:spLocks noGrp="1"/>
          </p:cNvSpPr>
          <p:nvPr>
            <p:ph type="sldNum" sz="quarter" idx="12"/>
          </p:nvPr>
        </p:nvSpPr>
        <p:spPr/>
        <p:txBody>
          <a:bodyPr/>
          <a:lstStyle/>
          <a:p>
            <a:fld id="{FCBF8F21-0EB5-41CC-AF8C-A4704FFD9176}" type="slidenum">
              <a:rPr lang="en-GB" smtClean="0"/>
              <a:pPr/>
              <a:t>25</a:t>
            </a:fld>
            <a:endParaRPr lang="en-GB"/>
          </a:p>
        </p:txBody>
      </p:sp>
      <p:sp>
        <p:nvSpPr>
          <p:cNvPr id="6" name="Text Placeholder 5">
            <a:extLst>
              <a:ext uri="{FF2B5EF4-FFF2-40B4-BE49-F238E27FC236}">
                <a16:creationId xmlns:a16="http://schemas.microsoft.com/office/drawing/2014/main" id="{5324EF0C-C3FC-6592-0B87-02A658DB9BBB}"/>
              </a:ext>
            </a:extLst>
          </p:cNvPr>
          <p:cNvSpPr>
            <a:spLocks noGrp="1"/>
          </p:cNvSpPr>
          <p:nvPr>
            <p:ph type="body" idx="13"/>
          </p:nvPr>
        </p:nvSpPr>
        <p:spPr/>
        <p:txBody>
          <a:bodyPr/>
          <a:lstStyle/>
          <a:p>
            <a:r>
              <a:rPr lang="en-GB"/>
              <a:t>Track record of discovery &amp; development in Africa</a:t>
            </a:r>
          </a:p>
        </p:txBody>
      </p:sp>
      <p:graphicFrame>
        <p:nvGraphicFramePr>
          <p:cNvPr id="7" name="Table 7">
            <a:extLst>
              <a:ext uri="{FF2B5EF4-FFF2-40B4-BE49-F238E27FC236}">
                <a16:creationId xmlns:a16="http://schemas.microsoft.com/office/drawing/2014/main" id="{83CDFF7E-5674-1291-84EC-90219704BA0E}"/>
              </a:ext>
            </a:extLst>
          </p:cNvPr>
          <p:cNvGraphicFramePr>
            <a:graphicFrameLocks/>
          </p:cNvGraphicFramePr>
          <p:nvPr>
            <p:extLst>
              <p:ext uri="{D42A27DB-BD31-4B8C-83A1-F6EECF244321}">
                <p14:modId xmlns:p14="http://schemas.microsoft.com/office/powerpoint/2010/main" val="2200758028"/>
              </p:ext>
            </p:extLst>
          </p:nvPr>
        </p:nvGraphicFramePr>
        <p:xfrm>
          <a:off x="346191" y="2106810"/>
          <a:ext cx="11511628" cy="3851444"/>
        </p:xfrm>
        <a:graphic>
          <a:graphicData uri="http://schemas.openxmlformats.org/drawingml/2006/table">
            <a:tbl>
              <a:tblPr firstRow="1" bandRow="1">
                <a:tableStyleId>{2D5ABB26-0587-4C30-8999-92F81FD0307C}</a:tableStyleId>
              </a:tblPr>
              <a:tblGrid>
                <a:gridCol w="1279070">
                  <a:extLst>
                    <a:ext uri="{9D8B030D-6E8A-4147-A177-3AD203B41FA5}">
                      <a16:colId xmlns:a16="http://schemas.microsoft.com/office/drawing/2014/main" val="2459416466"/>
                    </a:ext>
                  </a:extLst>
                </a:gridCol>
                <a:gridCol w="1773032">
                  <a:extLst>
                    <a:ext uri="{9D8B030D-6E8A-4147-A177-3AD203B41FA5}">
                      <a16:colId xmlns:a16="http://schemas.microsoft.com/office/drawing/2014/main" val="820113063"/>
                    </a:ext>
                  </a:extLst>
                </a:gridCol>
                <a:gridCol w="8459526">
                  <a:extLst>
                    <a:ext uri="{9D8B030D-6E8A-4147-A177-3AD203B41FA5}">
                      <a16:colId xmlns:a16="http://schemas.microsoft.com/office/drawing/2014/main" val="3329423563"/>
                    </a:ext>
                  </a:extLst>
                </a:gridCol>
              </a:tblGrid>
              <a:tr h="944964">
                <a:tc>
                  <a:txBody>
                    <a:bodyPr/>
                    <a:lstStyle/>
                    <a:p>
                      <a:pPr algn="l"/>
                      <a:endParaRPr lang="en-GB" sz="1100" b="0">
                        <a:solidFill>
                          <a:schemeClr val="bg1"/>
                        </a:solidFill>
                        <a:latin typeface="Abadi Extra Light" panose="020B0204020104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pPr>
                      <a:r>
                        <a:rPr lang="en-GB" sz="1200" b="1">
                          <a:solidFill>
                            <a:srgbClr val="FBBC0D"/>
                          </a:solidFill>
                          <a:latin typeface="Abadi Extra Light" panose="020B0204020104020204" pitchFamily="34" charset="0"/>
                        </a:rPr>
                        <a:t>Ed Bowie </a:t>
                      </a:r>
                    </a:p>
                    <a:p>
                      <a:pPr algn="l">
                        <a:spcBef>
                          <a:spcPts val="600"/>
                        </a:spcBef>
                      </a:pPr>
                      <a:r>
                        <a:rPr lang="en-GB" sz="1200" b="0">
                          <a:solidFill>
                            <a:srgbClr val="5E5E5E"/>
                          </a:solidFill>
                          <a:latin typeface="Abadi Extra Light" panose="020B0204020104020204" pitchFamily="34" charset="0"/>
                        </a:rPr>
                        <a:t>NED &amp; Chairman</a:t>
                      </a:r>
                    </a:p>
                    <a:p>
                      <a:pPr algn="l">
                        <a:spcBef>
                          <a:spcPts val="600"/>
                        </a:spcBef>
                      </a:pPr>
                      <a:endParaRPr lang="en-GB" sz="1200" b="0">
                        <a:solidFill>
                          <a:srgbClr val="5E5E5E"/>
                        </a:solidFill>
                        <a:latin typeface="Abadi Extra Light" panose="020B0204020104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200" b="0">
                          <a:solidFill>
                            <a:srgbClr val="5E5E5E"/>
                          </a:solidFill>
                          <a:latin typeface="Abadi Extra Light" panose="020B0204020104020204" pitchFamily="34" charset="0"/>
                        </a:rPr>
                        <a:t>+24 years’ experience within the wider natural resources industry, in June 2023 he was announced as the new CEO of Beowulf Mining </a:t>
                      </a:r>
                    </a:p>
                    <a:p>
                      <a:pPr marL="171450" indent="-171450">
                        <a:spcBef>
                          <a:spcPts val="600"/>
                        </a:spcBef>
                        <a:buFont typeface="Arial" panose="020B0604020202020204" pitchFamily="34" charset="0"/>
                        <a:buChar char="•"/>
                      </a:pPr>
                      <a:r>
                        <a:rPr lang="en-US" sz="1200" b="0">
                          <a:solidFill>
                            <a:srgbClr val="5E5E5E"/>
                          </a:solidFill>
                          <a:latin typeface="Abadi Extra Light" panose="020B0204020104020204" pitchFamily="34" charset="0"/>
                        </a:rPr>
                        <a:t>Started his career with SAMAX Gold in Tanzania before going on to  work in equity research &amp; corporate finance role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6554257"/>
                  </a:ext>
                </a:extLst>
              </a:tr>
              <a:tr h="944964">
                <a:tc>
                  <a:txBody>
                    <a:bodyPr/>
                    <a:lstStyle/>
                    <a:p>
                      <a:pPr algn="l"/>
                      <a:endParaRPr lang="en-GB" sz="1100" b="0">
                        <a:solidFill>
                          <a:schemeClr val="bg1"/>
                        </a:solidFill>
                        <a:latin typeface="Abadi Extra Light" panose="020B0204020104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pPr>
                      <a:r>
                        <a:rPr lang="en-GB" sz="1200" b="1">
                          <a:solidFill>
                            <a:srgbClr val="FBBC0D"/>
                          </a:solidFill>
                          <a:latin typeface="Abadi Extra Light" panose="020B0204020104020204" pitchFamily="34" charset="0"/>
                        </a:rPr>
                        <a:t>Paul Quirk</a:t>
                      </a:r>
                    </a:p>
                    <a:p>
                      <a:pPr algn="l">
                        <a:spcBef>
                          <a:spcPts val="600"/>
                        </a:spcBef>
                      </a:pPr>
                      <a:r>
                        <a:rPr lang="en-GB" sz="1200" b="0">
                          <a:solidFill>
                            <a:srgbClr val="5E5E5E"/>
                          </a:solidFill>
                          <a:latin typeface="Abadi Extra Light" panose="020B0204020104020204" pitchFamily="34" charset="0"/>
                        </a:rPr>
                        <a:t>NED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200" b="0">
                          <a:solidFill>
                            <a:srgbClr val="5E5E5E"/>
                          </a:solidFill>
                          <a:latin typeface="Abadi Extra Light" panose="020B0204020104020204" pitchFamily="34" charset="0"/>
                        </a:rPr>
                        <a:t>+15 years’ operational experience in mining focused in Africa including as a Country Manager of MPD Congo SA in the Republic of Congo</a:t>
                      </a:r>
                    </a:p>
                    <a:p>
                      <a:pPr marL="171450" indent="-171450">
                        <a:spcBef>
                          <a:spcPts val="600"/>
                        </a:spcBef>
                        <a:buFont typeface="Arial" panose="020B0604020202020204" pitchFamily="34" charset="0"/>
                        <a:buChar char="•"/>
                      </a:pPr>
                      <a:r>
                        <a:rPr lang="en-US" sz="1200" b="0">
                          <a:solidFill>
                            <a:srgbClr val="5E5E5E"/>
                          </a:solidFill>
                          <a:latin typeface="Abadi Extra Light" panose="020B0204020104020204" pitchFamily="34" charset="0"/>
                        </a:rPr>
                        <a:t> Partner at Lionhead &amp; experience in financing projects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744334"/>
                  </a:ext>
                </a:extLst>
              </a:tr>
              <a:tr h="944964">
                <a:tc>
                  <a:txBody>
                    <a:bodyPr/>
                    <a:lstStyle/>
                    <a:p>
                      <a:pPr algn="l"/>
                      <a:endParaRPr lang="en-GB" sz="1100" b="0">
                        <a:solidFill>
                          <a:schemeClr val="bg1"/>
                        </a:solidFill>
                        <a:latin typeface="Abadi Extra Light" panose="020B0204020104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pPr>
                      <a:r>
                        <a:rPr lang="en-GB" sz="1200" b="1">
                          <a:solidFill>
                            <a:srgbClr val="FBBC0D"/>
                          </a:solidFill>
                          <a:latin typeface="Abadi Extra Light" panose="020B0204020104020204" pitchFamily="34" charset="0"/>
                        </a:rPr>
                        <a:t>David Pelham </a:t>
                      </a:r>
                    </a:p>
                    <a:p>
                      <a:pPr algn="l">
                        <a:spcBef>
                          <a:spcPts val="600"/>
                        </a:spcBef>
                      </a:pPr>
                      <a:r>
                        <a:rPr lang="en-GB" sz="1200" b="0">
                          <a:solidFill>
                            <a:srgbClr val="5E5E5E"/>
                          </a:solidFill>
                          <a:latin typeface="Abadi Extra Light" panose="020B0204020104020204" pitchFamily="34" charset="0"/>
                        </a:rPr>
                        <a:t>NED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200" b="0">
                          <a:solidFill>
                            <a:srgbClr val="5E5E5E"/>
                          </a:solidFill>
                          <a:latin typeface="Abadi Extra Light" panose="020B0204020104020204" pitchFamily="34" charset="0"/>
                        </a:rPr>
                        <a:t>A mineral geologist with +35 years global exploration experience</a:t>
                      </a:r>
                    </a:p>
                    <a:p>
                      <a:pPr marL="171450" indent="-171450">
                        <a:spcBef>
                          <a:spcPts val="600"/>
                        </a:spcBef>
                        <a:buFont typeface="Arial" panose="020B0604020202020204" pitchFamily="34" charset="0"/>
                        <a:buChar char="•"/>
                      </a:pPr>
                      <a:r>
                        <a:rPr lang="en-US" sz="1200" b="0">
                          <a:solidFill>
                            <a:srgbClr val="5E5E5E"/>
                          </a:solidFill>
                          <a:latin typeface="Abadi Extra Light" panose="020B0204020104020204" pitchFamily="34" charset="0"/>
                        </a:rPr>
                        <a:t>He has overseen the discovery &amp; early evaluation of the +6Moz </a:t>
                      </a:r>
                      <a:r>
                        <a:rPr lang="en-US" sz="1200" b="0" err="1">
                          <a:solidFill>
                            <a:srgbClr val="5E5E5E"/>
                          </a:solidFill>
                          <a:latin typeface="Abadi Extra Light" panose="020B0204020104020204" pitchFamily="34" charset="0"/>
                        </a:rPr>
                        <a:t>Chirano</a:t>
                      </a:r>
                      <a:r>
                        <a:rPr lang="en-US" sz="1200" b="0">
                          <a:solidFill>
                            <a:srgbClr val="5E5E5E"/>
                          </a:solidFill>
                          <a:latin typeface="Abadi Extra Light" panose="020B0204020104020204" pitchFamily="34" charset="0"/>
                        </a:rPr>
                        <a:t> Gold Mine in Ghana, as well as Hummingbird’s 4.2Moz </a:t>
                      </a:r>
                      <a:r>
                        <a:rPr lang="en-US" sz="1200" b="0" err="1">
                          <a:solidFill>
                            <a:srgbClr val="5E5E5E"/>
                          </a:solidFill>
                          <a:latin typeface="Abadi Extra Light" panose="020B0204020104020204" pitchFamily="34" charset="0"/>
                        </a:rPr>
                        <a:t>Dugbe</a:t>
                      </a:r>
                      <a:r>
                        <a:rPr lang="en-US" sz="1200" b="0">
                          <a:solidFill>
                            <a:srgbClr val="5E5E5E"/>
                          </a:solidFill>
                          <a:latin typeface="Abadi Extra Light" panose="020B0204020104020204" pitchFamily="34" charset="0"/>
                        </a:rPr>
                        <a:t> gold deposit in Liberia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3517919"/>
                  </a:ext>
                </a:extLst>
              </a:tr>
              <a:tr h="1016552">
                <a:tc>
                  <a:txBody>
                    <a:bodyPr/>
                    <a:lstStyle/>
                    <a:p>
                      <a:pPr algn="l"/>
                      <a:endParaRPr lang="en-GB" sz="1100" b="0">
                        <a:solidFill>
                          <a:schemeClr val="bg1"/>
                        </a:solidFill>
                        <a:latin typeface="Abadi Extra Light" panose="020B0204020104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pPr>
                      <a:r>
                        <a:rPr lang="en-GB" sz="1200" b="1">
                          <a:solidFill>
                            <a:srgbClr val="FBBC0D"/>
                          </a:solidFill>
                          <a:latin typeface="Abadi Extra Light" panose="020B0204020104020204" pitchFamily="34" charset="0"/>
                        </a:rPr>
                        <a:t>Andrew Chubb</a:t>
                      </a:r>
                    </a:p>
                    <a:p>
                      <a:pPr algn="l">
                        <a:spcBef>
                          <a:spcPts val="600"/>
                        </a:spcBef>
                      </a:pPr>
                      <a:r>
                        <a:rPr lang="en-GB" sz="1200" b="0">
                          <a:solidFill>
                            <a:srgbClr val="5E5E5E"/>
                          </a:solidFill>
                          <a:latin typeface="Abadi Extra Light" panose="020B0204020104020204" pitchFamily="34" charset="0"/>
                        </a:rPr>
                        <a:t>NED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200" b="0">
                          <a:solidFill>
                            <a:srgbClr val="5E5E5E"/>
                          </a:solidFill>
                          <a:latin typeface="Abadi Extra Light" panose="020B0204020104020204" pitchFamily="34" charset="0"/>
                        </a:rPr>
                        <a:t>Since 2014, Andrew has worked as a Partner at natural resources investment bank Hannam &amp; Partners as Head of Mining</a:t>
                      </a:r>
                    </a:p>
                    <a:p>
                      <a:pPr marL="171450" indent="-171450">
                        <a:spcBef>
                          <a:spcPts val="600"/>
                        </a:spcBef>
                        <a:buFont typeface="Arial" panose="020B0604020202020204" pitchFamily="34" charset="0"/>
                        <a:buChar char="•"/>
                      </a:pPr>
                      <a:r>
                        <a:rPr lang="en-US" sz="1200" b="0">
                          <a:solidFill>
                            <a:srgbClr val="5E5E5E"/>
                          </a:solidFill>
                          <a:latin typeface="Abadi Extra Light" panose="020B0204020104020204" pitchFamily="34" charset="0"/>
                        </a:rPr>
                        <a:t> He is also a Director at Metals Exploration Plc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8C001"/>
                      </a:solidFill>
                      <a:prstDash val="solid"/>
                      <a:round/>
                      <a:headEnd type="none" w="med" len="med"/>
                      <a:tailEnd type="none" w="med" len="med"/>
                    </a:lnT>
                    <a:lnB w="12700" cap="flat" cmpd="sng" algn="ctr">
                      <a:solidFill>
                        <a:srgbClr val="F8C00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6308506"/>
                  </a:ext>
                </a:extLst>
              </a:tr>
            </a:tbl>
          </a:graphicData>
        </a:graphic>
      </p:graphicFrame>
      <p:sp>
        <p:nvSpPr>
          <p:cNvPr id="9" name="Oval 8">
            <a:extLst>
              <a:ext uri="{FF2B5EF4-FFF2-40B4-BE49-F238E27FC236}">
                <a16:creationId xmlns:a16="http://schemas.microsoft.com/office/drawing/2014/main" id="{713D4F1E-9B93-C848-9ACE-CA86594A1738}"/>
              </a:ext>
            </a:extLst>
          </p:cNvPr>
          <p:cNvSpPr/>
          <p:nvPr/>
        </p:nvSpPr>
        <p:spPr>
          <a:xfrm>
            <a:off x="499975" y="3223473"/>
            <a:ext cx="587753" cy="586801"/>
          </a:xfrm>
          <a:prstGeom prst="ellipse">
            <a:avLst/>
          </a:pr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67141826-A24A-7A46-D888-B60902F7C6C9}"/>
              </a:ext>
            </a:extLst>
          </p:cNvPr>
          <p:cNvSpPr/>
          <p:nvPr/>
        </p:nvSpPr>
        <p:spPr>
          <a:xfrm>
            <a:off x="499976" y="4158112"/>
            <a:ext cx="587752" cy="586801"/>
          </a:xfrm>
          <a:prstGeom prst="ellipse">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8CD09AFD-B076-9C64-4E24-E7600E80E715}"/>
              </a:ext>
            </a:extLst>
          </p:cNvPr>
          <p:cNvSpPr/>
          <p:nvPr/>
        </p:nvSpPr>
        <p:spPr>
          <a:xfrm>
            <a:off x="499974" y="5109257"/>
            <a:ext cx="587753" cy="586801"/>
          </a:xfrm>
          <a:prstGeom prst="ellipse">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B6C80971-9A64-DD49-7575-AC74D14C76FF}"/>
              </a:ext>
            </a:extLst>
          </p:cNvPr>
          <p:cNvSpPr/>
          <p:nvPr/>
        </p:nvSpPr>
        <p:spPr>
          <a:xfrm>
            <a:off x="499974" y="2265469"/>
            <a:ext cx="587753" cy="586801"/>
          </a:xfrm>
          <a:prstGeom prst="ellipse">
            <a:avLst/>
          </a:prstGeom>
          <a:blipFill dpi="0" rotWithShape="1">
            <a:blip r:embed="rId5"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54651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B30E26E-20F2-ED3C-CD93-CEE56DB833BF}"/>
              </a:ext>
            </a:extLst>
          </p:cNvPr>
          <p:cNvGrpSpPr/>
          <p:nvPr/>
        </p:nvGrpSpPr>
        <p:grpSpPr>
          <a:xfrm>
            <a:off x="305565" y="5353535"/>
            <a:ext cx="3763926" cy="1271482"/>
            <a:chOff x="305565" y="5353535"/>
            <a:chExt cx="3763926" cy="1271482"/>
          </a:xfrm>
        </p:grpSpPr>
        <p:sp>
          <p:nvSpPr>
            <p:cNvPr id="11" name="TextBox 10">
              <a:extLst>
                <a:ext uri="{FF2B5EF4-FFF2-40B4-BE49-F238E27FC236}">
                  <a16:creationId xmlns:a16="http://schemas.microsoft.com/office/drawing/2014/main" id="{0F6309DC-7B02-8953-0F0F-50C91D3212BF}"/>
                </a:ext>
              </a:extLst>
            </p:cNvPr>
            <p:cNvSpPr txBox="1"/>
            <p:nvPr/>
          </p:nvSpPr>
          <p:spPr>
            <a:xfrm>
              <a:off x="305565" y="5353535"/>
              <a:ext cx="3763926" cy="523220"/>
            </a:xfrm>
            <a:prstGeom prst="rect">
              <a:avLst/>
            </a:prstGeom>
            <a:noFill/>
          </p:spPr>
          <p:txBody>
            <a:bodyPr wrap="square" rtlCol="0">
              <a:spAutoFit/>
            </a:bodyPr>
            <a:lstStyle/>
            <a:p>
              <a:r>
                <a:rPr lang="en-US" sz="1400">
                  <a:solidFill>
                    <a:schemeClr val="bg1"/>
                  </a:solidFill>
                  <a:latin typeface="Abadi Extra Light" panose="020B0204020104020204" pitchFamily="34" charset="0"/>
                </a:rPr>
                <a:t>Bert Monro, CEO</a:t>
              </a:r>
              <a:endParaRPr lang="en-GB" sz="1400">
                <a:solidFill>
                  <a:schemeClr val="bg1"/>
                </a:solidFill>
                <a:latin typeface="Abadi Extra Light" panose="020B0204020104020204" pitchFamily="34" charset="0"/>
              </a:endParaRPr>
            </a:p>
            <a:p>
              <a:r>
                <a:rPr lang="en-US" sz="1400">
                  <a:solidFill>
                    <a:schemeClr val="bg1"/>
                  </a:solidFill>
                  <a:latin typeface="Abadi Extra Light" panose="020B0204020104020204" pitchFamily="34" charset="0"/>
                </a:rPr>
                <a:t>ceo@coragold.com</a:t>
              </a:r>
            </a:p>
          </p:txBody>
        </p:sp>
        <p:sp>
          <p:nvSpPr>
            <p:cNvPr id="13" name="TextBox 12">
              <a:extLst>
                <a:ext uri="{FF2B5EF4-FFF2-40B4-BE49-F238E27FC236}">
                  <a16:creationId xmlns:a16="http://schemas.microsoft.com/office/drawing/2014/main" id="{806A0D64-C4B8-2A46-BE5E-8B0A6CCDC3FC}"/>
                </a:ext>
              </a:extLst>
            </p:cNvPr>
            <p:cNvSpPr txBox="1"/>
            <p:nvPr/>
          </p:nvSpPr>
          <p:spPr>
            <a:xfrm>
              <a:off x="305565" y="6101797"/>
              <a:ext cx="3763926" cy="523220"/>
            </a:xfrm>
            <a:prstGeom prst="rect">
              <a:avLst/>
            </a:prstGeom>
            <a:noFill/>
          </p:spPr>
          <p:txBody>
            <a:bodyPr wrap="square" rtlCol="0">
              <a:spAutoFit/>
            </a:bodyPr>
            <a:lstStyle/>
            <a:p>
              <a:r>
                <a:rPr lang="en-US" sz="1400">
                  <a:solidFill>
                    <a:schemeClr val="bg1"/>
                  </a:solidFill>
                  <a:latin typeface="Abadi Extra Light" panose="020B0204020104020204" pitchFamily="34" charset="0"/>
                  <a:hlinkClick r:id="rId2">
                    <a:extLst>
                      <a:ext uri="{A12FA001-AC4F-418D-AE19-62706E023703}">
                        <ahyp:hlinkClr xmlns:ahyp="http://schemas.microsoft.com/office/drawing/2018/hyperlinkcolor" val="tx"/>
                      </a:ext>
                    </a:extLst>
                  </a:hlinkClick>
                </a:rPr>
                <a:t>www.coragold.com</a:t>
              </a:r>
              <a:endParaRPr lang="en-US" sz="1400">
                <a:solidFill>
                  <a:schemeClr val="bg1"/>
                </a:solidFill>
                <a:latin typeface="Abadi Extra Light" panose="020B0204020104020204" pitchFamily="34" charset="0"/>
              </a:endParaRPr>
            </a:p>
            <a:p>
              <a:r>
                <a:rPr lang="en-US" sz="1400">
                  <a:solidFill>
                    <a:srgbClr val="FBBC0D"/>
                  </a:solidFill>
                  <a:latin typeface="Abadi Extra Light" panose="020B0204020104020204" pitchFamily="34" charset="0"/>
                </a:rPr>
                <a:t>@coragold</a:t>
              </a:r>
            </a:p>
          </p:txBody>
        </p:sp>
      </p:grpSp>
      <p:pic>
        <p:nvPicPr>
          <p:cNvPr id="14" name="Picture 13">
            <a:extLst>
              <a:ext uri="{FF2B5EF4-FFF2-40B4-BE49-F238E27FC236}">
                <a16:creationId xmlns:a16="http://schemas.microsoft.com/office/drawing/2014/main" id="{2A73D066-A6B3-A8DF-652F-701534C385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5565" y="4070804"/>
            <a:ext cx="1715714" cy="934949"/>
          </a:xfrm>
          <a:prstGeom prst="rect">
            <a:avLst/>
          </a:prstGeom>
        </p:spPr>
      </p:pic>
      <p:sp>
        <p:nvSpPr>
          <p:cNvPr id="2" name="Footer Placeholder 1">
            <a:extLst>
              <a:ext uri="{FF2B5EF4-FFF2-40B4-BE49-F238E27FC236}">
                <a16:creationId xmlns:a16="http://schemas.microsoft.com/office/drawing/2014/main" id="{DB927B22-8BD7-8152-F608-3344C9F84D6F}"/>
              </a:ext>
            </a:extLst>
          </p:cNvPr>
          <p:cNvSpPr>
            <a:spLocks noGrp="1"/>
          </p:cNvSpPr>
          <p:nvPr>
            <p:ph type="ftr" sz="quarter" idx="11"/>
          </p:nvPr>
        </p:nvSpPr>
        <p:spPr/>
        <p:txBody>
          <a:bodyPr/>
          <a:lstStyle/>
          <a:p>
            <a:r>
              <a:rPr lang="it-IT"/>
              <a:t>l     CORPORATE PRESENTATION    l    April 2024</a:t>
            </a:r>
            <a:endParaRPr lang="en-GB"/>
          </a:p>
        </p:txBody>
      </p:sp>
      <p:sp>
        <p:nvSpPr>
          <p:cNvPr id="3" name="Slide Number Placeholder 2">
            <a:extLst>
              <a:ext uri="{FF2B5EF4-FFF2-40B4-BE49-F238E27FC236}">
                <a16:creationId xmlns:a16="http://schemas.microsoft.com/office/drawing/2014/main" id="{B775F080-2736-7C31-FF3F-C2DAD654D3CE}"/>
              </a:ext>
            </a:extLst>
          </p:cNvPr>
          <p:cNvSpPr>
            <a:spLocks noGrp="1"/>
          </p:cNvSpPr>
          <p:nvPr>
            <p:ph type="sldNum" sz="quarter" idx="12"/>
          </p:nvPr>
        </p:nvSpPr>
        <p:spPr/>
        <p:txBody>
          <a:bodyPr/>
          <a:lstStyle/>
          <a:p>
            <a:fld id="{FCBF8F21-0EB5-41CC-AF8C-A4704FFD9176}" type="slidenum">
              <a:rPr lang="en-GB" smtClean="0"/>
              <a:pPr/>
              <a:t>26</a:t>
            </a:fld>
            <a:endParaRPr lang="en-GB"/>
          </a:p>
        </p:txBody>
      </p:sp>
    </p:spTree>
    <p:extLst>
      <p:ext uri="{BB962C8B-B14F-4D97-AF65-F5344CB8AC3E}">
        <p14:creationId xmlns:p14="http://schemas.microsoft.com/office/powerpoint/2010/main" val="682029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7CFDF1-97BF-675A-FAE1-22CBD99D0DE5}"/>
              </a:ext>
            </a:extLst>
          </p:cNvPr>
          <p:cNvSpPr/>
          <p:nvPr/>
        </p:nvSpPr>
        <p:spPr>
          <a:xfrm>
            <a:off x="4963659" y="2079154"/>
            <a:ext cx="6886817" cy="755063"/>
          </a:xfrm>
          <a:prstGeom prst="rect">
            <a:avLst/>
          </a:prstGeom>
          <a:solidFill>
            <a:schemeClr val="tx1">
              <a:alpha val="333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CAEE9CAD-2F17-028B-2EA2-64A344CFACA8}"/>
              </a:ext>
            </a:extLst>
          </p:cNvPr>
          <p:cNvSpPr>
            <a:spLocks noGrp="1"/>
          </p:cNvSpPr>
          <p:nvPr>
            <p:ph type="title"/>
          </p:nvPr>
        </p:nvSpPr>
        <p:spPr/>
        <p:txBody>
          <a:bodyPr/>
          <a:lstStyle/>
          <a:p>
            <a:r>
              <a:rPr lang="en-GB"/>
              <a:t>SNAPSHOT</a:t>
            </a:r>
          </a:p>
        </p:txBody>
      </p:sp>
      <p:sp>
        <p:nvSpPr>
          <p:cNvPr id="4" name="Footer Placeholder 3">
            <a:extLst>
              <a:ext uri="{FF2B5EF4-FFF2-40B4-BE49-F238E27FC236}">
                <a16:creationId xmlns:a16="http://schemas.microsoft.com/office/drawing/2014/main" id="{520D56B4-203A-18A5-042C-F73659A2A556}"/>
              </a:ext>
            </a:extLst>
          </p:cNvPr>
          <p:cNvSpPr>
            <a:spLocks noGrp="1"/>
          </p:cNvSpPr>
          <p:nvPr>
            <p:ph type="ftr" sz="quarter" idx="11"/>
          </p:nvPr>
        </p:nvSpPr>
        <p:spPr/>
        <p:txBody>
          <a:bodyPr/>
          <a:lstStyle/>
          <a:p>
            <a:r>
              <a:rPr lang="it-IT"/>
              <a:t>l     CORPORATE PRESENTATION    l    April 2024</a:t>
            </a:r>
            <a:endParaRPr lang="en-GB"/>
          </a:p>
        </p:txBody>
      </p:sp>
      <p:sp>
        <p:nvSpPr>
          <p:cNvPr id="5" name="Slide Number Placeholder 4">
            <a:extLst>
              <a:ext uri="{FF2B5EF4-FFF2-40B4-BE49-F238E27FC236}">
                <a16:creationId xmlns:a16="http://schemas.microsoft.com/office/drawing/2014/main" id="{8AE2015E-4C80-EBBC-A7EF-C838C5D75635}"/>
              </a:ext>
            </a:extLst>
          </p:cNvPr>
          <p:cNvSpPr>
            <a:spLocks noGrp="1"/>
          </p:cNvSpPr>
          <p:nvPr>
            <p:ph type="sldNum" sz="quarter" idx="12"/>
          </p:nvPr>
        </p:nvSpPr>
        <p:spPr/>
        <p:txBody>
          <a:bodyPr/>
          <a:lstStyle/>
          <a:p>
            <a:fld id="{FCBF8F21-0EB5-41CC-AF8C-A4704FFD9176}" type="slidenum">
              <a:rPr lang="en-GB" smtClean="0"/>
              <a:pPr/>
              <a:t>3</a:t>
            </a:fld>
            <a:endParaRPr lang="en-GB"/>
          </a:p>
        </p:txBody>
      </p:sp>
      <p:sp>
        <p:nvSpPr>
          <p:cNvPr id="7" name="Rectangle 6">
            <a:extLst>
              <a:ext uri="{FF2B5EF4-FFF2-40B4-BE49-F238E27FC236}">
                <a16:creationId xmlns:a16="http://schemas.microsoft.com/office/drawing/2014/main" id="{1174F5A7-7559-6DE7-BD25-426C49F5A4CB}"/>
              </a:ext>
            </a:extLst>
          </p:cNvPr>
          <p:cNvSpPr/>
          <p:nvPr/>
        </p:nvSpPr>
        <p:spPr>
          <a:xfrm>
            <a:off x="313530" y="2079154"/>
            <a:ext cx="4543478" cy="1479829"/>
          </a:xfrm>
          <a:prstGeom prst="rect">
            <a:avLst/>
          </a:prstGeom>
          <a:solidFill>
            <a:schemeClr val="tx1">
              <a:alpha val="333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Rectangle 7">
            <a:extLst>
              <a:ext uri="{FF2B5EF4-FFF2-40B4-BE49-F238E27FC236}">
                <a16:creationId xmlns:a16="http://schemas.microsoft.com/office/drawing/2014/main" id="{5155C26D-0770-6C64-001E-F1BF5408E20B}"/>
              </a:ext>
            </a:extLst>
          </p:cNvPr>
          <p:cNvSpPr/>
          <p:nvPr/>
        </p:nvSpPr>
        <p:spPr>
          <a:xfrm>
            <a:off x="310314" y="3643385"/>
            <a:ext cx="4543478" cy="1479829"/>
          </a:xfrm>
          <a:prstGeom prst="rect">
            <a:avLst/>
          </a:prstGeom>
          <a:solidFill>
            <a:schemeClr val="tx1">
              <a:alpha val="333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Rectangle 8">
            <a:extLst>
              <a:ext uri="{FF2B5EF4-FFF2-40B4-BE49-F238E27FC236}">
                <a16:creationId xmlns:a16="http://schemas.microsoft.com/office/drawing/2014/main" id="{7D29D3E5-DC71-7B35-90AF-EB60B15993A6}"/>
              </a:ext>
            </a:extLst>
          </p:cNvPr>
          <p:cNvSpPr/>
          <p:nvPr/>
        </p:nvSpPr>
        <p:spPr>
          <a:xfrm>
            <a:off x="310314" y="5218358"/>
            <a:ext cx="4543478" cy="1261960"/>
          </a:xfrm>
          <a:prstGeom prst="rect">
            <a:avLst/>
          </a:prstGeom>
          <a:solidFill>
            <a:schemeClr val="tx1">
              <a:alpha val="333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A64F6709-8CB8-58E3-4FD9-55CBE91A62B4}"/>
              </a:ext>
            </a:extLst>
          </p:cNvPr>
          <p:cNvSpPr txBox="1"/>
          <p:nvPr/>
        </p:nvSpPr>
        <p:spPr>
          <a:xfrm>
            <a:off x="310314" y="1868932"/>
            <a:ext cx="1567128" cy="307777"/>
          </a:xfrm>
          <a:prstGeom prst="rect">
            <a:avLst/>
          </a:prstGeom>
          <a:solidFill>
            <a:srgbClr val="FBBC0D"/>
          </a:solidFill>
        </p:spPr>
        <p:txBody>
          <a:bodyPr wrap="square" rtlCol="0">
            <a:spAutoFit/>
          </a:bodyPr>
          <a:lstStyle/>
          <a:p>
            <a:r>
              <a:rPr lang="en-US" sz="1400" b="1" spc="300">
                <a:solidFill>
                  <a:schemeClr val="bg1"/>
                </a:solidFill>
                <a:latin typeface="Abadi Extra Light" panose="020B0204020104020204" pitchFamily="34" charset="0"/>
                <a:ea typeface="Roboto" panose="02000000000000000000" pitchFamily="2" charset="0"/>
              </a:rPr>
              <a:t>AT A GLANCE</a:t>
            </a:r>
          </a:p>
        </p:txBody>
      </p:sp>
      <p:sp>
        <p:nvSpPr>
          <p:cNvPr id="12" name="TextBox 11">
            <a:extLst>
              <a:ext uri="{FF2B5EF4-FFF2-40B4-BE49-F238E27FC236}">
                <a16:creationId xmlns:a16="http://schemas.microsoft.com/office/drawing/2014/main" id="{373A2FDD-1D58-ADB5-6B5C-8BE6C3FBEC97}"/>
              </a:ext>
            </a:extLst>
          </p:cNvPr>
          <p:cNvSpPr txBox="1"/>
          <p:nvPr/>
        </p:nvSpPr>
        <p:spPr>
          <a:xfrm>
            <a:off x="1186553" y="3888628"/>
            <a:ext cx="3545161" cy="954107"/>
          </a:xfrm>
          <a:prstGeom prst="rect">
            <a:avLst/>
          </a:prstGeom>
          <a:noFill/>
        </p:spPr>
        <p:txBody>
          <a:bodyPr wrap="square" rtlCol="0">
            <a:spAutoFit/>
          </a:bodyPr>
          <a:lstStyle/>
          <a:p>
            <a:r>
              <a:rPr lang="en-GB" sz="1400" dirty="0">
                <a:solidFill>
                  <a:schemeClr val="bg1"/>
                </a:solidFill>
                <a:latin typeface="Abadi Extra Light" panose="020B0204020104020204" pitchFamily="34" charset="0"/>
                <a:ea typeface="Roboto" panose="02000000000000000000" pitchFamily="2" charset="0"/>
              </a:rPr>
              <a:t>Takes its social and environmental responsibilities very seriously and is committed to ensuring its operations are as sustainable as possible.</a:t>
            </a:r>
            <a:endParaRPr lang="en-US" sz="1400" dirty="0">
              <a:solidFill>
                <a:schemeClr val="bg1"/>
              </a:solidFill>
              <a:latin typeface="Abadi Extra Light" panose="020B0204020104020204" pitchFamily="34" charset="0"/>
              <a:ea typeface="Roboto" panose="02000000000000000000" pitchFamily="2" charset="0"/>
            </a:endParaRPr>
          </a:p>
        </p:txBody>
      </p:sp>
      <p:sp>
        <p:nvSpPr>
          <p:cNvPr id="13" name="TextBox 12">
            <a:extLst>
              <a:ext uri="{FF2B5EF4-FFF2-40B4-BE49-F238E27FC236}">
                <a16:creationId xmlns:a16="http://schemas.microsoft.com/office/drawing/2014/main" id="{D678529D-9180-84EE-91D5-4D84E9B119C5}"/>
              </a:ext>
            </a:extLst>
          </p:cNvPr>
          <p:cNvSpPr txBox="1"/>
          <p:nvPr/>
        </p:nvSpPr>
        <p:spPr>
          <a:xfrm>
            <a:off x="1186553" y="5480006"/>
            <a:ext cx="3533942" cy="738664"/>
          </a:xfrm>
          <a:prstGeom prst="rect">
            <a:avLst/>
          </a:prstGeom>
          <a:noFill/>
        </p:spPr>
        <p:txBody>
          <a:bodyPr wrap="square" rtlCol="0">
            <a:spAutoFit/>
          </a:bodyPr>
          <a:lstStyle/>
          <a:p>
            <a:r>
              <a:rPr lang="en-GB" sz="1400" dirty="0">
                <a:solidFill>
                  <a:schemeClr val="bg1"/>
                </a:solidFill>
                <a:latin typeface="Abadi Extra Light" panose="020B0204020104020204" pitchFamily="34" charset="0"/>
                <a:ea typeface="Roboto" panose="02000000000000000000" pitchFamily="2" charset="0"/>
              </a:rPr>
              <a:t>Team with proven track record in making multi-million-ounce gold discoveries in Africa, which have been developed into operating mines.</a:t>
            </a:r>
          </a:p>
        </p:txBody>
      </p:sp>
      <p:sp>
        <p:nvSpPr>
          <p:cNvPr id="17" name="TextBox 16">
            <a:extLst>
              <a:ext uri="{FF2B5EF4-FFF2-40B4-BE49-F238E27FC236}">
                <a16:creationId xmlns:a16="http://schemas.microsoft.com/office/drawing/2014/main" id="{D7AFA841-6391-F8F3-BE5A-C8936A33B9A0}"/>
              </a:ext>
            </a:extLst>
          </p:cNvPr>
          <p:cNvSpPr txBox="1"/>
          <p:nvPr/>
        </p:nvSpPr>
        <p:spPr>
          <a:xfrm>
            <a:off x="1186553" y="2355086"/>
            <a:ext cx="3520534" cy="954107"/>
          </a:xfrm>
          <a:prstGeom prst="rect">
            <a:avLst/>
          </a:prstGeom>
          <a:noFill/>
        </p:spPr>
        <p:txBody>
          <a:bodyPr wrap="square" rtlCol="0">
            <a:spAutoFit/>
          </a:bodyPr>
          <a:lstStyle/>
          <a:p>
            <a:r>
              <a:rPr lang="en-GB" sz="1400">
                <a:solidFill>
                  <a:schemeClr val="bg1"/>
                </a:solidFill>
                <a:latin typeface="Abadi Extra Light" panose="020B0204020104020204" pitchFamily="34" charset="0"/>
                <a:ea typeface="Roboto" panose="02000000000000000000" pitchFamily="2" charset="0"/>
              </a:rPr>
              <a:t>AIM listed company advancing proven gold deposits including developing the Sanankoro Gold Project in the Yanfolila Gold Belt, south Mali, into an open pit oxide mine.</a:t>
            </a:r>
            <a:endParaRPr lang="en-US" sz="1400">
              <a:solidFill>
                <a:schemeClr val="bg1"/>
              </a:solidFill>
              <a:latin typeface="Abadi Extra Light" panose="020B0204020104020204" pitchFamily="34" charset="0"/>
              <a:ea typeface="Roboto" panose="02000000000000000000" pitchFamily="2" charset="0"/>
            </a:endParaRPr>
          </a:p>
        </p:txBody>
      </p:sp>
      <p:pic>
        <p:nvPicPr>
          <p:cNvPr id="21" name="Graphic 20" descr="Earth globe: Africa and Europe with solid fill">
            <a:extLst>
              <a:ext uri="{FF2B5EF4-FFF2-40B4-BE49-F238E27FC236}">
                <a16:creationId xmlns:a16="http://schemas.microsoft.com/office/drawing/2014/main" id="{8DB4A722-C78F-F095-3118-2D078EE6050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4525" y="4070065"/>
            <a:ext cx="626467" cy="626467"/>
          </a:xfrm>
          <a:prstGeom prst="rect">
            <a:avLst/>
          </a:prstGeom>
        </p:spPr>
      </p:pic>
      <p:pic>
        <p:nvPicPr>
          <p:cNvPr id="22" name="Graphic 21" descr="Group of men with solid fill">
            <a:extLst>
              <a:ext uri="{FF2B5EF4-FFF2-40B4-BE49-F238E27FC236}">
                <a16:creationId xmlns:a16="http://schemas.microsoft.com/office/drawing/2014/main" id="{3C85724A-43D9-C13A-52C8-548C2C810AD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8358" y="5589588"/>
            <a:ext cx="577438" cy="486723"/>
          </a:xfrm>
          <a:prstGeom prst="rect">
            <a:avLst/>
          </a:prstGeom>
        </p:spPr>
      </p:pic>
      <p:sp>
        <p:nvSpPr>
          <p:cNvPr id="23" name="Text Placeholder 7">
            <a:extLst>
              <a:ext uri="{FF2B5EF4-FFF2-40B4-BE49-F238E27FC236}">
                <a16:creationId xmlns:a16="http://schemas.microsoft.com/office/drawing/2014/main" id="{232B138D-2969-C820-10CA-5E2A21138861}"/>
              </a:ext>
            </a:extLst>
          </p:cNvPr>
          <p:cNvSpPr>
            <a:spLocks noGrp="1"/>
          </p:cNvSpPr>
          <p:nvPr>
            <p:ph type="body" idx="13"/>
          </p:nvPr>
        </p:nvSpPr>
        <p:spPr>
          <a:xfrm>
            <a:off x="334177" y="1401118"/>
            <a:ext cx="11523643" cy="455630"/>
          </a:xfrm>
        </p:spPr>
        <p:txBody>
          <a:bodyPr>
            <a:normAutofit/>
          </a:bodyPr>
          <a:lstStyle/>
          <a:p>
            <a:r>
              <a:rPr lang="en-GB" sz="1400"/>
              <a:t>Portfolio of prospective gold assets </a:t>
            </a:r>
            <a:r>
              <a:rPr lang="en-GB"/>
              <a:t>within two known gold belts in </a:t>
            </a:r>
            <a:r>
              <a:rPr lang="en-GB" sz="1400"/>
              <a:t>Mali &amp; Senegal &amp; located amongst multiple operational mines</a:t>
            </a:r>
          </a:p>
        </p:txBody>
      </p:sp>
      <p:sp>
        <p:nvSpPr>
          <p:cNvPr id="24" name="TextBox 23">
            <a:extLst>
              <a:ext uri="{FF2B5EF4-FFF2-40B4-BE49-F238E27FC236}">
                <a16:creationId xmlns:a16="http://schemas.microsoft.com/office/drawing/2014/main" id="{D467040B-F72E-4A3F-42E7-99678ED18360}"/>
              </a:ext>
            </a:extLst>
          </p:cNvPr>
          <p:cNvSpPr txBox="1"/>
          <p:nvPr/>
        </p:nvSpPr>
        <p:spPr>
          <a:xfrm>
            <a:off x="4953904" y="2255480"/>
            <a:ext cx="6903916" cy="492443"/>
          </a:xfrm>
          <a:prstGeom prst="rect">
            <a:avLst/>
          </a:prstGeom>
          <a:noFill/>
        </p:spPr>
        <p:txBody>
          <a:bodyPr wrap="square" rtlCol="0">
            <a:spAutoFit/>
          </a:bodyPr>
          <a:lstStyle/>
          <a:p>
            <a:r>
              <a:rPr lang="en-GB" sz="1400" b="1" dirty="0">
                <a:solidFill>
                  <a:schemeClr val="bg1"/>
                </a:solidFill>
                <a:latin typeface="Abadi Extra Light" panose="020B0204020104020204" pitchFamily="34" charset="0"/>
                <a:ea typeface="Roboto" panose="02000000000000000000" pitchFamily="2" charset="0"/>
              </a:rPr>
              <a:t>SANANKORO GOLD PROJECT – </a:t>
            </a:r>
            <a:r>
              <a:rPr lang="en-GB" sz="1200" dirty="0">
                <a:solidFill>
                  <a:schemeClr val="bg1"/>
                </a:solidFill>
                <a:latin typeface="Abadi Extra Light" panose="020B0204020104020204" pitchFamily="34" charset="0"/>
                <a:ea typeface="Roboto" panose="02000000000000000000" pitchFamily="2" charset="0"/>
              </a:rPr>
              <a:t>DFS &amp; Optimised Project Economics show a 52.3% IRR &amp; LOM free cash flow of US$234m at a gold price of US$1,750/oz. </a:t>
            </a:r>
            <a:endParaRPr lang="en-US" sz="1200" dirty="0">
              <a:solidFill>
                <a:schemeClr val="bg1"/>
              </a:solidFill>
              <a:latin typeface="Abadi Extra Light" panose="020B0204020104020204" pitchFamily="34" charset="0"/>
              <a:ea typeface="Roboto" panose="02000000000000000000" pitchFamily="2" charset="0"/>
            </a:endParaRPr>
          </a:p>
        </p:txBody>
      </p:sp>
      <p:pic>
        <p:nvPicPr>
          <p:cNvPr id="14" name="Graphic 13" descr="Gold bars with solid fill">
            <a:extLst>
              <a:ext uri="{FF2B5EF4-FFF2-40B4-BE49-F238E27FC236}">
                <a16:creationId xmlns:a16="http://schemas.microsoft.com/office/drawing/2014/main" id="{12EC23C3-6650-9358-24AF-EA7BAC6B07A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8358" y="2456899"/>
            <a:ext cx="589021" cy="589021"/>
          </a:xfrm>
          <a:prstGeom prst="rect">
            <a:avLst/>
          </a:prstGeom>
        </p:spPr>
      </p:pic>
      <p:sp>
        <p:nvSpPr>
          <p:cNvPr id="15" name="TextBox 14">
            <a:extLst>
              <a:ext uri="{FF2B5EF4-FFF2-40B4-BE49-F238E27FC236}">
                <a16:creationId xmlns:a16="http://schemas.microsoft.com/office/drawing/2014/main" id="{8CCDE120-996E-2189-61D2-385D6B3ABD7D}"/>
              </a:ext>
            </a:extLst>
          </p:cNvPr>
          <p:cNvSpPr txBox="1"/>
          <p:nvPr/>
        </p:nvSpPr>
        <p:spPr>
          <a:xfrm>
            <a:off x="4958949" y="1854610"/>
            <a:ext cx="1896386" cy="307777"/>
          </a:xfrm>
          <a:prstGeom prst="rect">
            <a:avLst/>
          </a:prstGeom>
          <a:solidFill>
            <a:srgbClr val="FBBC0D"/>
          </a:solidFill>
        </p:spPr>
        <p:txBody>
          <a:bodyPr wrap="square" rtlCol="0">
            <a:spAutoFit/>
          </a:bodyPr>
          <a:lstStyle/>
          <a:p>
            <a:r>
              <a:rPr lang="en-US" sz="1400" b="1" spc="300" dirty="0">
                <a:solidFill>
                  <a:schemeClr val="bg1"/>
                </a:solidFill>
                <a:latin typeface="Abadi Extra Light" panose="020B0204020104020204" pitchFamily="34" charset="0"/>
                <a:ea typeface="Roboto" panose="02000000000000000000" pitchFamily="2" charset="0"/>
              </a:rPr>
              <a:t>KEY PROJECT </a:t>
            </a:r>
          </a:p>
        </p:txBody>
      </p:sp>
      <p:grpSp>
        <p:nvGrpSpPr>
          <p:cNvPr id="26" name="Group 25">
            <a:extLst>
              <a:ext uri="{FF2B5EF4-FFF2-40B4-BE49-F238E27FC236}">
                <a16:creationId xmlns:a16="http://schemas.microsoft.com/office/drawing/2014/main" id="{E2BE9DD4-C0BF-FF06-6D5F-D70947E125BD}"/>
              </a:ext>
            </a:extLst>
          </p:cNvPr>
          <p:cNvGrpSpPr/>
          <p:nvPr/>
        </p:nvGrpSpPr>
        <p:grpSpPr>
          <a:xfrm>
            <a:off x="4972715" y="2924249"/>
            <a:ext cx="6877761" cy="3556069"/>
            <a:chOff x="3288946" y="2232902"/>
            <a:chExt cx="6913674" cy="3593699"/>
          </a:xfrm>
        </p:grpSpPr>
        <p:pic>
          <p:nvPicPr>
            <p:cNvPr id="27" name="Picture 26">
              <a:extLst>
                <a:ext uri="{FF2B5EF4-FFF2-40B4-BE49-F238E27FC236}">
                  <a16:creationId xmlns:a16="http://schemas.microsoft.com/office/drawing/2014/main" id="{30CDD4EE-0A75-B944-CC58-E651E9A9B880}"/>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3288946" y="2232902"/>
              <a:ext cx="6913674" cy="3593699"/>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06AFB6D6-6C13-4FF0-4F02-345714E4E94C}"/>
                </a:ext>
              </a:extLst>
            </p:cNvPr>
            <p:cNvSpPr/>
            <p:nvPr/>
          </p:nvSpPr>
          <p:spPr>
            <a:xfrm>
              <a:off x="3312696" y="2470068"/>
              <a:ext cx="2969350" cy="31944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map of a gold mine&#10;&#10;Description automatically generated">
              <a:extLst>
                <a:ext uri="{FF2B5EF4-FFF2-40B4-BE49-F238E27FC236}">
                  <a16:creationId xmlns:a16="http://schemas.microsoft.com/office/drawing/2014/main" id="{6A21D4F6-9CFB-679E-E1AB-407EE59B62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96156" y="2556682"/>
              <a:ext cx="2811380" cy="2157589"/>
            </a:xfrm>
            <a:prstGeom prst="rect">
              <a:avLst/>
            </a:prstGeom>
            <a:solidFill>
              <a:srgbClr val="FFFFFF">
                <a:shade val="85000"/>
              </a:srgbClr>
            </a:solidFill>
            <a:ln w="3175" cap="sq">
              <a:solidFill>
                <a:srgbClr val="FBBC0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170506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55C79A-6F63-9DA7-F436-57EB87D713E8}"/>
              </a:ext>
            </a:extLst>
          </p:cNvPr>
          <p:cNvSpPr>
            <a:spLocks noGrp="1"/>
          </p:cNvSpPr>
          <p:nvPr>
            <p:ph type="title"/>
          </p:nvPr>
        </p:nvSpPr>
        <p:spPr/>
        <p:txBody>
          <a:bodyPr/>
          <a:lstStyle/>
          <a:p>
            <a:r>
              <a:rPr lang="en-GB"/>
              <a:t>SANANKORO GOLD PROJECT</a:t>
            </a:r>
          </a:p>
        </p:txBody>
      </p:sp>
      <p:sp>
        <p:nvSpPr>
          <p:cNvPr id="8" name="Content Placeholder 7">
            <a:extLst>
              <a:ext uri="{FF2B5EF4-FFF2-40B4-BE49-F238E27FC236}">
                <a16:creationId xmlns:a16="http://schemas.microsoft.com/office/drawing/2014/main" id="{07A3C388-634A-918D-767D-01F9629C9370}"/>
              </a:ext>
            </a:extLst>
          </p:cNvPr>
          <p:cNvSpPr>
            <a:spLocks noGrp="1"/>
          </p:cNvSpPr>
          <p:nvPr>
            <p:ph idx="1"/>
          </p:nvPr>
        </p:nvSpPr>
        <p:spPr>
          <a:xfrm>
            <a:off x="391773" y="2259200"/>
            <a:ext cx="6614669" cy="3805118"/>
          </a:xfrm>
        </p:spPr>
        <p:txBody>
          <a:bodyPr>
            <a:normAutofit/>
          </a:bodyPr>
          <a:lstStyle/>
          <a:p>
            <a:r>
              <a:rPr lang="en-GB" sz="1400" dirty="0"/>
              <a:t>Located in Yanfolila Belt, Southern Mali</a:t>
            </a:r>
          </a:p>
          <a:p>
            <a:r>
              <a:rPr lang="en-GB" sz="1400" dirty="0"/>
              <a:t>1.5Mtpa conventional CIL and gravity processing plant from an open pit operation with low strip ratio oxide ore</a:t>
            </a:r>
          </a:p>
          <a:p>
            <a:r>
              <a:rPr lang="en-GB" sz="1400" dirty="0"/>
              <a:t>Delivers post tax &amp; royalties (US$1,750 gold price):</a:t>
            </a:r>
          </a:p>
          <a:p>
            <a:pPr lvl="1"/>
            <a:r>
              <a:rPr lang="en-GB" sz="1200" dirty="0"/>
              <a:t>52.3% IRR</a:t>
            </a:r>
          </a:p>
          <a:p>
            <a:pPr lvl="1"/>
            <a:r>
              <a:rPr lang="en-GB" sz="1200" dirty="0"/>
              <a:t>1.2 years payback period</a:t>
            </a:r>
          </a:p>
          <a:p>
            <a:pPr lvl="1"/>
            <a:r>
              <a:rPr lang="en-GB" sz="1200" dirty="0"/>
              <a:t>6.8 years Reserve life</a:t>
            </a:r>
          </a:p>
          <a:p>
            <a:pPr lvl="1"/>
            <a:r>
              <a:rPr lang="en-GB" sz="1200" dirty="0"/>
              <a:t>+80koz in year 1, c.60koz/year average production</a:t>
            </a:r>
          </a:p>
          <a:p>
            <a:pPr lvl="1"/>
            <a:r>
              <a:rPr lang="en-GB" sz="1200" dirty="0"/>
              <a:t>US$997/oz AISC</a:t>
            </a:r>
          </a:p>
          <a:p>
            <a:pPr lvl="1"/>
            <a:r>
              <a:rPr lang="en-GB" sz="1200" dirty="0"/>
              <a:t>US$90m capex incl. contingency &amp; mining pre-production costs</a:t>
            </a:r>
          </a:p>
          <a:p>
            <a:r>
              <a:rPr lang="en-GB" sz="1400" dirty="0"/>
              <a:t>Environmental permit received</a:t>
            </a:r>
          </a:p>
        </p:txBody>
      </p:sp>
      <p:sp>
        <p:nvSpPr>
          <p:cNvPr id="4" name="Footer Placeholder 3">
            <a:extLst>
              <a:ext uri="{FF2B5EF4-FFF2-40B4-BE49-F238E27FC236}">
                <a16:creationId xmlns:a16="http://schemas.microsoft.com/office/drawing/2014/main" id="{17F0BAA3-2DE3-C2FE-58EA-650E86542DA7}"/>
              </a:ext>
            </a:extLst>
          </p:cNvPr>
          <p:cNvSpPr>
            <a:spLocks noGrp="1"/>
          </p:cNvSpPr>
          <p:nvPr>
            <p:ph type="ftr" sz="quarter" idx="11"/>
          </p:nvPr>
        </p:nvSpPr>
        <p:spPr/>
        <p:txBody>
          <a:bodyPr/>
          <a:lstStyle/>
          <a:p>
            <a:r>
              <a:rPr lang="it-IT"/>
              <a:t>l     CORPORATE PRESENTATION    l    April 2024</a:t>
            </a:r>
            <a:endParaRPr lang="en-GB"/>
          </a:p>
        </p:txBody>
      </p:sp>
      <p:sp>
        <p:nvSpPr>
          <p:cNvPr id="5" name="Slide Number Placeholder 4">
            <a:extLst>
              <a:ext uri="{FF2B5EF4-FFF2-40B4-BE49-F238E27FC236}">
                <a16:creationId xmlns:a16="http://schemas.microsoft.com/office/drawing/2014/main" id="{2A1EB2BC-F394-E288-EC7D-4E100D9CE26D}"/>
              </a:ext>
            </a:extLst>
          </p:cNvPr>
          <p:cNvSpPr>
            <a:spLocks noGrp="1"/>
          </p:cNvSpPr>
          <p:nvPr>
            <p:ph type="sldNum" sz="quarter" idx="12"/>
          </p:nvPr>
        </p:nvSpPr>
        <p:spPr/>
        <p:txBody>
          <a:bodyPr/>
          <a:lstStyle/>
          <a:p>
            <a:fld id="{FCBF8F21-0EB5-41CC-AF8C-A4704FFD9176}" type="slidenum">
              <a:rPr lang="en-GB" smtClean="0"/>
              <a:pPr/>
              <a:t>4</a:t>
            </a:fld>
            <a:endParaRPr lang="en-GB"/>
          </a:p>
        </p:txBody>
      </p:sp>
      <p:sp>
        <p:nvSpPr>
          <p:cNvPr id="9" name="Text Placeholder 8">
            <a:extLst>
              <a:ext uri="{FF2B5EF4-FFF2-40B4-BE49-F238E27FC236}">
                <a16:creationId xmlns:a16="http://schemas.microsoft.com/office/drawing/2014/main" id="{133D62AA-D5AB-5EC0-6803-DBB51985C29C}"/>
              </a:ext>
            </a:extLst>
          </p:cNvPr>
          <p:cNvSpPr>
            <a:spLocks noGrp="1"/>
          </p:cNvSpPr>
          <p:nvPr>
            <p:ph type="body" idx="13"/>
          </p:nvPr>
        </p:nvSpPr>
        <p:spPr>
          <a:xfrm>
            <a:off x="341523" y="1413905"/>
            <a:ext cx="11523643" cy="455630"/>
          </a:xfrm>
        </p:spPr>
        <p:txBody>
          <a:bodyPr/>
          <a:lstStyle/>
          <a:p>
            <a:r>
              <a:rPr lang="en-GB" dirty="0"/>
              <a:t>Advancing to mine construction</a:t>
            </a:r>
          </a:p>
        </p:txBody>
      </p:sp>
      <p:pic>
        <p:nvPicPr>
          <p:cNvPr id="3" name="Picture 2" descr="A map of a mining area&#10;&#10;Description automatically generated">
            <a:extLst>
              <a:ext uri="{FF2B5EF4-FFF2-40B4-BE49-F238E27FC236}">
                <a16:creationId xmlns:a16="http://schemas.microsoft.com/office/drawing/2014/main" id="{638967A6-5460-1185-5A62-EE2CFF44FD20}"/>
              </a:ext>
            </a:extLst>
          </p:cNvPr>
          <p:cNvPicPr>
            <a:picLocks noChangeAspect="1"/>
          </p:cNvPicPr>
          <p:nvPr/>
        </p:nvPicPr>
        <p:blipFill>
          <a:blip r:embed="rId2"/>
          <a:stretch>
            <a:fillRect/>
          </a:stretch>
        </p:blipFill>
        <p:spPr>
          <a:xfrm>
            <a:off x="6994564" y="373805"/>
            <a:ext cx="4830551" cy="6144384"/>
          </a:xfrm>
          <a:prstGeom prst="rect">
            <a:avLst/>
          </a:prstGeom>
        </p:spPr>
      </p:pic>
    </p:spTree>
    <p:extLst>
      <p:ext uri="{BB962C8B-B14F-4D97-AF65-F5344CB8AC3E}">
        <p14:creationId xmlns:p14="http://schemas.microsoft.com/office/powerpoint/2010/main" val="578637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BB403C1-D6F1-58EF-E6BB-919923CB5957}"/>
              </a:ext>
            </a:extLst>
          </p:cNvPr>
          <p:cNvSpPr>
            <a:spLocks noGrp="1"/>
          </p:cNvSpPr>
          <p:nvPr>
            <p:ph type="ftr" sz="quarter" idx="11"/>
          </p:nvPr>
        </p:nvSpPr>
        <p:spPr/>
        <p:txBody>
          <a:bodyPr/>
          <a:lstStyle/>
          <a:p>
            <a:r>
              <a:rPr lang="it-IT"/>
              <a:t>l     CORPORATE PRESENTATION    l    April 2024</a:t>
            </a:r>
            <a:endParaRPr lang="en-GB"/>
          </a:p>
        </p:txBody>
      </p:sp>
      <p:sp>
        <p:nvSpPr>
          <p:cNvPr id="5" name="Slide Number Placeholder 4">
            <a:extLst>
              <a:ext uri="{FF2B5EF4-FFF2-40B4-BE49-F238E27FC236}">
                <a16:creationId xmlns:a16="http://schemas.microsoft.com/office/drawing/2014/main" id="{18E17117-BEB8-D6B7-040C-0AE5D7DA0890}"/>
              </a:ext>
            </a:extLst>
          </p:cNvPr>
          <p:cNvSpPr>
            <a:spLocks noGrp="1"/>
          </p:cNvSpPr>
          <p:nvPr>
            <p:ph type="sldNum" sz="quarter" idx="12"/>
          </p:nvPr>
        </p:nvSpPr>
        <p:spPr/>
        <p:txBody>
          <a:bodyPr/>
          <a:lstStyle/>
          <a:p>
            <a:fld id="{FCBF8F21-0EB5-41CC-AF8C-A4704FFD9176}" type="slidenum">
              <a:rPr lang="en-GB" smtClean="0"/>
              <a:pPr/>
              <a:t>5</a:t>
            </a:fld>
            <a:endParaRPr lang="en-GB"/>
          </a:p>
        </p:txBody>
      </p:sp>
      <p:grpSp>
        <p:nvGrpSpPr>
          <p:cNvPr id="14" name="Group 13">
            <a:extLst>
              <a:ext uri="{FF2B5EF4-FFF2-40B4-BE49-F238E27FC236}">
                <a16:creationId xmlns:a16="http://schemas.microsoft.com/office/drawing/2014/main" id="{4C4BC6FC-9967-0D4F-F8CB-AED7FEEDF162}"/>
              </a:ext>
            </a:extLst>
          </p:cNvPr>
          <p:cNvGrpSpPr/>
          <p:nvPr/>
        </p:nvGrpSpPr>
        <p:grpSpPr>
          <a:xfrm>
            <a:off x="341523" y="2570356"/>
            <a:ext cx="3721016" cy="793460"/>
            <a:chOff x="220143" y="4824780"/>
            <a:chExt cx="2810839" cy="793460"/>
          </a:xfrm>
        </p:grpSpPr>
        <p:sp>
          <p:nvSpPr>
            <p:cNvPr id="15" name="TextBox 14">
              <a:extLst>
                <a:ext uri="{FF2B5EF4-FFF2-40B4-BE49-F238E27FC236}">
                  <a16:creationId xmlns:a16="http://schemas.microsoft.com/office/drawing/2014/main" id="{30733803-0FC4-3DFF-119D-EE1A0D946DCE}"/>
                </a:ext>
              </a:extLst>
            </p:cNvPr>
            <p:cNvSpPr txBox="1"/>
            <p:nvPr/>
          </p:nvSpPr>
          <p:spPr>
            <a:xfrm>
              <a:off x="537532" y="4879576"/>
              <a:ext cx="2493450" cy="738664"/>
            </a:xfrm>
            <a:prstGeom prst="rect">
              <a:avLst/>
            </a:prstGeom>
            <a:noFill/>
          </p:spPr>
          <p:txBody>
            <a:bodyPr wrap="square" rtlCol="0">
              <a:spAutoFit/>
            </a:bodyPr>
            <a:lstStyle/>
            <a:p>
              <a:r>
                <a:rPr lang="en-US" sz="1400">
                  <a:solidFill>
                    <a:schemeClr val="bg1"/>
                  </a:solidFill>
                  <a:latin typeface="Abadi Extra Light" panose="020B0204020104020204" pitchFamily="34" charset="0"/>
                </a:rPr>
                <a:t>Complete permitting &amp; financing as quickly as possible to commence construction at </a:t>
              </a:r>
              <a:r>
                <a:rPr lang="en-US" sz="1400" err="1">
                  <a:solidFill>
                    <a:schemeClr val="bg1"/>
                  </a:solidFill>
                  <a:latin typeface="Abadi Extra Light" panose="020B0204020104020204" pitchFamily="34" charset="0"/>
                </a:rPr>
                <a:t>Sanankoro</a:t>
              </a:r>
              <a:r>
                <a:rPr lang="en-US" sz="1400">
                  <a:solidFill>
                    <a:schemeClr val="bg1"/>
                  </a:solidFill>
                  <a:latin typeface="Abadi Extra Light" panose="020B0204020104020204" pitchFamily="34" charset="0"/>
                </a:rPr>
                <a:t> for a conventional CIL plant</a:t>
              </a:r>
            </a:p>
          </p:txBody>
        </p:sp>
        <p:sp>
          <p:nvSpPr>
            <p:cNvPr id="16" name="TextBox 15">
              <a:extLst>
                <a:ext uri="{FF2B5EF4-FFF2-40B4-BE49-F238E27FC236}">
                  <a16:creationId xmlns:a16="http://schemas.microsoft.com/office/drawing/2014/main" id="{DBC24D8D-178E-6872-3694-7CA6CD248286}"/>
                </a:ext>
              </a:extLst>
            </p:cNvPr>
            <p:cNvSpPr txBox="1"/>
            <p:nvPr/>
          </p:nvSpPr>
          <p:spPr>
            <a:xfrm>
              <a:off x="220143" y="4824780"/>
              <a:ext cx="590085" cy="707886"/>
            </a:xfrm>
            <a:prstGeom prst="rect">
              <a:avLst/>
            </a:prstGeom>
            <a:noFill/>
          </p:spPr>
          <p:txBody>
            <a:bodyPr wrap="square" rtlCol="0">
              <a:spAutoFit/>
            </a:bodyPr>
            <a:lstStyle/>
            <a:p>
              <a:r>
                <a:rPr lang="en-US" sz="4000">
                  <a:solidFill>
                    <a:schemeClr val="bg1"/>
                  </a:solidFill>
                  <a:latin typeface="Abadi Extra Light" panose="020B0204020104020204" pitchFamily="34" charset="0"/>
                </a:rPr>
                <a:t>1</a:t>
              </a:r>
            </a:p>
          </p:txBody>
        </p:sp>
      </p:grpSp>
      <p:grpSp>
        <p:nvGrpSpPr>
          <p:cNvPr id="17" name="Group 16">
            <a:extLst>
              <a:ext uri="{FF2B5EF4-FFF2-40B4-BE49-F238E27FC236}">
                <a16:creationId xmlns:a16="http://schemas.microsoft.com/office/drawing/2014/main" id="{5737E7C7-F1E4-D032-0175-11851D4EEB9B}"/>
              </a:ext>
            </a:extLst>
          </p:cNvPr>
          <p:cNvGrpSpPr/>
          <p:nvPr/>
        </p:nvGrpSpPr>
        <p:grpSpPr>
          <a:xfrm>
            <a:off x="4189590" y="2572400"/>
            <a:ext cx="3716934" cy="793460"/>
            <a:chOff x="3030982" y="4824780"/>
            <a:chExt cx="2810839" cy="793460"/>
          </a:xfrm>
        </p:grpSpPr>
        <p:sp>
          <p:nvSpPr>
            <p:cNvPr id="18" name="TextBox 17">
              <a:extLst>
                <a:ext uri="{FF2B5EF4-FFF2-40B4-BE49-F238E27FC236}">
                  <a16:creationId xmlns:a16="http://schemas.microsoft.com/office/drawing/2014/main" id="{ECEEEEB5-6911-7D9B-9AAD-FA12E550E7D6}"/>
                </a:ext>
              </a:extLst>
            </p:cNvPr>
            <p:cNvSpPr txBox="1"/>
            <p:nvPr/>
          </p:nvSpPr>
          <p:spPr>
            <a:xfrm>
              <a:off x="3348371" y="4879576"/>
              <a:ext cx="2493450" cy="738664"/>
            </a:xfrm>
            <a:prstGeom prst="rect">
              <a:avLst/>
            </a:prstGeom>
            <a:noFill/>
          </p:spPr>
          <p:txBody>
            <a:bodyPr wrap="square" rtlCol="0">
              <a:spAutoFit/>
            </a:bodyPr>
            <a:lstStyle/>
            <a:p>
              <a:r>
                <a:rPr lang="en-US" sz="1400">
                  <a:solidFill>
                    <a:schemeClr val="bg1"/>
                  </a:solidFill>
                  <a:latin typeface="Abadi Extra Light" panose="020B0204020104020204" pitchFamily="34" charset="0"/>
                </a:rPr>
                <a:t>Start delivering strong free cash flow (FCF) from low strip ratio oxide ounces at Sanankoro once in production </a:t>
              </a:r>
            </a:p>
          </p:txBody>
        </p:sp>
        <p:sp>
          <p:nvSpPr>
            <p:cNvPr id="19" name="TextBox 18">
              <a:extLst>
                <a:ext uri="{FF2B5EF4-FFF2-40B4-BE49-F238E27FC236}">
                  <a16:creationId xmlns:a16="http://schemas.microsoft.com/office/drawing/2014/main" id="{36AE15C8-60B5-F149-1C63-5678CEB7EBBA}"/>
                </a:ext>
              </a:extLst>
            </p:cNvPr>
            <p:cNvSpPr txBox="1"/>
            <p:nvPr/>
          </p:nvSpPr>
          <p:spPr>
            <a:xfrm>
              <a:off x="3030982" y="4824780"/>
              <a:ext cx="590085" cy="707886"/>
            </a:xfrm>
            <a:prstGeom prst="rect">
              <a:avLst/>
            </a:prstGeom>
            <a:noFill/>
          </p:spPr>
          <p:txBody>
            <a:bodyPr wrap="square" rtlCol="0">
              <a:spAutoFit/>
            </a:bodyPr>
            <a:lstStyle/>
            <a:p>
              <a:r>
                <a:rPr lang="en-US" sz="4000">
                  <a:solidFill>
                    <a:schemeClr val="bg1"/>
                  </a:solidFill>
                  <a:latin typeface="Abadi Extra Light" panose="020B0204020104020204" pitchFamily="34" charset="0"/>
                </a:rPr>
                <a:t>2</a:t>
              </a:r>
            </a:p>
          </p:txBody>
        </p:sp>
      </p:grpSp>
      <p:grpSp>
        <p:nvGrpSpPr>
          <p:cNvPr id="20" name="Group 19">
            <a:extLst>
              <a:ext uri="{FF2B5EF4-FFF2-40B4-BE49-F238E27FC236}">
                <a16:creationId xmlns:a16="http://schemas.microsoft.com/office/drawing/2014/main" id="{23F1A2CB-E9C6-CE2A-2616-3D5F607D39B0}"/>
              </a:ext>
            </a:extLst>
          </p:cNvPr>
          <p:cNvGrpSpPr/>
          <p:nvPr/>
        </p:nvGrpSpPr>
        <p:grpSpPr>
          <a:xfrm>
            <a:off x="8036799" y="2480712"/>
            <a:ext cx="3813677" cy="889930"/>
            <a:chOff x="5893701" y="4728310"/>
            <a:chExt cx="2880835" cy="889930"/>
          </a:xfrm>
        </p:grpSpPr>
        <p:sp>
          <p:nvSpPr>
            <p:cNvPr id="21" name="TextBox 20">
              <a:extLst>
                <a:ext uri="{FF2B5EF4-FFF2-40B4-BE49-F238E27FC236}">
                  <a16:creationId xmlns:a16="http://schemas.microsoft.com/office/drawing/2014/main" id="{C1A8D389-BCE0-9EE6-D2A7-23C1F83BE9F9}"/>
                </a:ext>
              </a:extLst>
            </p:cNvPr>
            <p:cNvSpPr txBox="1"/>
            <p:nvPr/>
          </p:nvSpPr>
          <p:spPr>
            <a:xfrm>
              <a:off x="6281086" y="4879576"/>
              <a:ext cx="2493450" cy="738664"/>
            </a:xfrm>
            <a:prstGeom prst="rect">
              <a:avLst/>
            </a:prstGeom>
            <a:noFill/>
          </p:spPr>
          <p:txBody>
            <a:bodyPr wrap="square" rtlCol="0">
              <a:spAutoFit/>
            </a:bodyPr>
            <a:lstStyle/>
            <a:p>
              <a:r>
                <a:rPr lang="en-US" sz="1400">
                  <a:solidFill>
                    <a:schemeClr val="bg1"/>
                  </a:solidFill>
                  <a:latin typeface="Abadi Extra Light" panose="020B0204020104020204" pitchFamily="34" charset="0"/>
                </a:rPr>
                <a:t>Drive organic growth from infill drilling existing Inferred resources and targeting significant exploration potential</a:t>
              </a:r>
            </a:p>
          </p:txBody>
        </p:sp>
        <p:sp>
          <p:nvSpPr>
            <p:cNvPr id="22" name="TextBox 21">
              <a:extLst>
                <a:ext uri="{FF2B5EF4-FFF2-40B4-BE49-F238E27FC236}">
                  <a16:creationId xmlns:a16="http://schemas.microsoft.com/office/drawing/2014/main" id="{EA4BDA51-815C-9A6B-2E0B-63305BAB61F6}"/>
                </a:ext>
              </a:extLst>
            </p:cNvPr>
            <p:cNvSpPr txBox="1"/>
            <p:nvPr/>
          </p:nvSpPr>
          <p:spPr>
            <a:xfrm>
              <a:off x="5893701" y="4728310"/>
              <a:ext cx="590085" cy="707886"/>
            </a:xfrm>
            <a:prstGeom prst="rect">
              <a:avLst/>
            </a:prstGeom>
            <a:noFill/>
          </p:spPr>
          <p:txBody>
            <a:bodyPr wrap="square" rtlCol="0">
              <a:spAutoFit/>
            </a:bodyPr>
            <a:lstStyle/>
            <a:p>
              <a:r>
                <a:rPr lang="en-US" sz="4000">
                  <a:solidFill>
                    <a:schemeClr val="bg1"/>
                  </a:solidFill>
                  <a:latin typeface="Abadi Extra Light" panose="020B0204020104020204" pitchFamily="34" charset="0"/>
                </a:rPr>
                <a:t>3</a:t>
              </a:r>
            </a:p>
          </p:txBody>
        </p:sp>
      </p:grpSp>
      <p:sp>
        <p:nvSpPr>
          <p:cNvPr id="23" name="TextBox 22">
            <a:extLst>
              <a:ext uri="{FF2B5EF4-FFF2-40B4-BE49-F238E27FC236}">
                <a16:creationId xmlns:a16="http://schemas.microsoft.com/office/drawing/2014/main" id="{2E143FB8-04A8-1A0A-9844-7FF3B9E4219D}"/>
              </a:ext>
            </a:extLst>
          </p:cNvPr>
          <p:cNvSpPr txBox="1"/>
          <p:nvPr/>
        </p:nvSpPr>
        <p:spPr>
          <a:xfrm>
            <a:off x="334177" y="2143638"/>
            <a:ext cx="4428464" cy="307777"/>
          </a:xfrm>
          <a:prstGeom prst="rect">
            <a:avLst/>
          </a:prstGeom>
          <a:noFill/>
        </p:spPr>
        <p:txBody>
          <a:bodyPr wrap="square" rtlCol="0">
            <a:spAutoFit/>
          </a:bodyPr>
          <a:lstStyle/>
          <a:p>
            <a:r>
              <a:rPr lang="en-US" sz="1400" b="1" spc="300">
                <a:solidFill>
                  <a:schemeClr val="bg1"/>
                </a:solidFill>
                <a:latin typeface="Abadi Extra Light" panose="020B0204020104020204" pitchFamily="34" charset="0"/>
              </a:rPr>
              <a:t>STRATEGY</a:t>
            </a:r>
          </a:p>
        </p:txBody>
      </p:sp>
      <p:sp>
        <p:nvSpPr>
          <p:cNvPr id="3" name="Title 2">
            <a:extLst>
              <a:ext uri="{FF2B5EF4-FFF2-40B4-BE49-F238E27FC236}">
                <a16:creationId xmlns:a16="http://schemas.microsoft.com/office/drawing/2014/main" id="{3A00FDAF-F919-E5C9-661F-7EFC8A6E10D5}"/>
              </a:ext>
            </a:extLst>
          </p:cNvPr>
          <p:cNvSpPr>
            <a:spLocks noGrp="1"/>
          </p:cNvSpPr>
          <p:nvPr>
            <p:ph type="title"/>
          </p:nvPr>
        </p:nvSpPr>
        <p:spPr/>
        <p:txBody>
          <a:bodyPr/>
          <a:lstStyle/>
          <a:p>
            <a:r>
              <a:rPr lang="en-GB"/>
              <a:t>SANANKORO STRATEGY &amp; TIMELINE</a:t>
            </a:r>
          </a:p>
        </p:txBody>
      </p:sp>
      <p:sp>
        <p:nvSpPr>
          <p:cNvPr id="2" name="TextBox 1">
            <a:extLst>
              <a:ext uri="{FF2B5EF4-FFF2-40B4-BE49-F238E27FC236}">
                <a16:creationId xmlns:a16="http://schemas.microsoft.com/office/drawing/2014/main" id="{6E7155FE-A066-4CB7-9F5F-F41A093377EA}"/>
              </a:ext>
            </a:extLst>
          </p:cNvPr>
          <p:cNvSpPr txBox="1"/>
          <p:nvPr/>
        </p:nvSpPr>
        <p:spPr>
          <a:xfrm>
            <a:off x="355000" y="6041704"/>
            <a:ext cx="55921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solidFill>
                  <a:schemeClr val="tx1">
                    <a:lumMod val="50000"/>
                    <a:lumOff val="50000"/>
                  </a:schemeClr>
                </a:solidFill>
                <a:latin typeface="Abadi Extra Light" panose="020B0204020104020204" pitchFamily="34" charset="0"/>
                <a:cs typeface="Calibri"/>
              </a:rPr>
              <a:t>*Subject to lifting of the Government’s permit moratorium </a:t>
            </a:r>
            <a:endParaRPr lang="en-GB" sz="1200" dirty="0">
              <a:solidFill>
                <a:schemeClr val="tx1">
                  <a:lumMod val="50000"/>
                  <a:lumOff val="50000"/>
                </a:schemeClr>
              </a:solidFill>
              <a:latin typeface="Abadi Extra Light" panose="020B0204020104020204" pitchFamily="34" charset="0"/>
            </a:endParaRPr>
          </a:p>
        </p:txBody>
      </p:sp>
      <p:cxnSp>
        <p:nvCxnSpPr>
          <p:cNvPr id="27" name="Straight Arrow Connector 26">
            <a:extLst>
              <a:ext uri="{FF2B5EF4-FFF2-40B4-BE49-F238E27FC236}">
                <a16:creationId xmlns:a16="http://schemas.microsoft.com/office/drawing/2014/main" id="{11896457-3978-EBFF-2DFB-0035B890A360}"/>
              </a:ext>
            </a:extLst>
          </p:cNvPr>
          <p:cNvCxnSpPr>
            <a:cxnSpLocks/>
          </p:cNvCxnSpPr>
          <p:nvPr/>
        </p:nvCxnSpPr>
        <p:spPr>
          <a:xfrm>
            <a:off x="1630717" y="4936927"/>
            <a:ext cx="9245397" cy="0"/>
          </a:xfrm>
          <a:prstGeom prst="straightConnector1">
            <a:avLst/>
          </a:prstGeom>
          <a:ln w="38100">
            <a:solidFill>
              <a:srgbClr val="5E5E5E"/>
            </a:solidFill>
            <a:tailEnd type="triangle"/>
          </a:ln>
        </p:spPr>
        <p:style>
          <a:lnRef idx="1">
            <a:schemeClr val="accent1"/>
          </a:lnRef>
          <a:fillRef idx="0">
            <a:schemeClr val="accent1"/>
          </a:fillRef>
          <a:effectRef idx="0">
            <a:schemeClr val="accent1"/>
          </a:effectRef>
          <a:fontRef idx="minor">
            <a:schemeClr val="tx1"/>
          </a:fontRef>
        </p:style>
      </p:cxnSp>
      <p:sp>
        <p:nvSpPr>
          <p:cNvPr id="47" name="Flowchart: Connector 46">
            <a:extLst>
              <a:ext uri="{FF2B5EF4-FFF2-40B4-BE49-F238E27FC236}">
                <a16:creationId xmlns:a16="http://schemas.microsoft.com/office/drawing/2014/main" id="{BD8F7265-0707-C6CA-CAAA-F0C66F8A1F56}"/>
              </a:ext>
            </a:extLst>
          </p:cNvPr>
          <p:cNvSpPr/>
          <p:nvPr/>
        </p:nvSpPr>
        <p:spPr>
          <a:xfrm>
            <a:off x="1452881" y="4628978"/>
            <a:ext cx="604269" cy="570217"/>
          </a:xfrm>
          <a:prstGeom prst="flowChartConnector">
            <a:avLst/>
          </a:prstGeom>
          <a:solidFill>
            <a:srgbClr val="DFD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latin typeface="Abadi Extra Light" panose="020B0204020104020204" pitchFamily="34" charset="0"/>
            </a:endParaRPr>
          </a:p>
        </p:txBody>
      </p:sp>
      <p:sp>
        <p:nvSpPr>
          <p:cNvPr id="55" name="Flowchart: Connector 54">
            <a:extLst>
              <a:ext uri="{FF2B5EF4-FFF2-40B4-BE49-F238E27FC236}">
                <a16:creationId xmlns:a16="http://schemas.microsoft.com/office/drawing/2014/main" id="{6BE00731-F0F9-7335-076E-506264056E40}"/>
              </a:ext>
            </a:extLst>
          </p:cNvPr>
          <p:cNvSpPr/>
          <p:nvPr/>
        </p:nvSpPr>
        <p:spPr>
          <a:xfrm>
            <a:off x="2848955" y="4631450"/>
            <a:ext cx="604269" cy="570217"/>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latin typeface="Abadi Extra Light" panose="020B0204020104020204" pitchFamily="34" charset="0"/>
            </a:endParaRPr>
          </a:p>
        </p:txBody>
      </p:sp>
      <p:sp>
        <p:nvSpPr>
          <p:cNvPr id="56" name="Flowchart: Connector 55">
            <a:extLst>
              <a:ext uri="{FF2B5EF4-FFF2-40B4-BE49-F238E27FC236}">
                <a16:creationId xmlns:a16="http://schemas.microsoft.com/office/drawing/2014/main" id="{29964BC1-95C0-7AB5-2E00-72A02C3F9D31}"/>
              </a:ext>
            </a:extLst>
          </p:cNvPr>
          <p:cNvSpPr/>
          <p:nvPr/>
        </p:nvSpPr>
        <p:spPr>
          <a:xfrm>
            <a:off x="4223388" y="4616890"/>
            <a:ext cx="604269" cy="570217"/>
          </a:xfrm>
          <a:prstGeom prst="flowChartConnector">
            <a:avLst/>
          </a:prstGeom>
          <a:solidFill>
            <a:srgbClr val="A3C5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latin typeface="Abadi Extra Light" panose="020B0204020104020204" pitchFamily="34" charset="0"/>
            </a:endParaRPr>
          </a:p>
        </p:txBody>
      </p:sp>
      <p:sp>
        <p:nvSpPr>
          <p:cNvPr id="58" name="Flowchart: Connector 57">
            <a:extLst>
              <a:ext uri="{FF2B5EF4-FFF2-40B4-BE49-F238E27FC236}">
                <a16:creationId xmlns:a16="http://schemas.microsoft.com/office/drawing/2014/main" id="{C90E30DF-F379-CC77-5904-852256951951}"/>
              </a:ext>
            </a:extLst>
          </p:cNvPr>
          <p:cNvSpPr/>
          <p:nvPr/>
        </p:nvSpPr>
        <p:spPr>
          <a:xfrm>
            <a:off x="8389881" y="4628978"/>
            <a:ext cx="604269" cy="570217"/>
          </a:xfrm>
          <a:prstGeom prst="flowChartConnector">
            <a:avLst/>
          </a:prstGeom>
          <a:solidFill>
            <a:srgbClr val="A3C5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latin typeface="Abadi Extra Light" panose="020B0204020104020204" pitchFamily="34" charset="0"/>
            </a:endParaRPr>
          </a:p>
        </p:txBody>
      </p:sp>
      <p:sp>
        <p:nvSpPr>
          <p:cNvPr id="59" name="Flowchart: Connector 58">
            <a:extLst>
              <a:ext uri="{FF2B5EF4-FFF2-40B4-BE49-F238E27FC236}">
                <a16:creationId xmlns:a16="http://schemas.microsoft.com/office/drawing/2014/main" id="{31DD6EB6-30DE-D385-0E08-1C70B4CFF4D1}"/>
              </a:ext>
            </a:extLst>
          </p:cNvPr>
          <p:cNvSpPr/>
          <p:nvPr/>
        </p:nvSpPr>
        <p:spPr>
          <a:xfrm>
            <a:off x="5615275" y="4659135"/>
            <a:ext cx="604269" cy="570217"/>
          </a:xfrm>
          <a:prstGeom prst="flowChartConnector">
            <a:avLst/>
          </a:prstGeom>
          <a:solidFill>
            <a:srgbClr val="DFD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latin typeface="Abadi Extra Light" panose="020B0204020104020204" pitchFamily="34" charset="0"/>
            </a:endParaRPr>
          </a:p>
        </p:txBody>
      </p:sp>
      <p:sp>
        <p:nvSpPr>
          <p:cNvPr id="60" name="Flowchart: Connector 59">
            <a:extLst>
              <a:ext uri="{FF2B5EF4-FFF2-40B4-BE49-F238E27FC236}">
                <a16:creationId xmlns:a16="http://schemas.microsoft.com/office/drawing/2014/main" id="{A9125B7D-1796-851E-D586-BC5CF930F2A2}"/>
              </a:ext>
            </a:extLst>
          </p:cNvPr>
          <p:cNvSpPr/>
          <p:nvPr/>
        </p:nvSpPr>
        <p:spPr>
          <a:xfrm>
            <a:off x="9785953" y="4641585"/>
            <a:ext cx="604269" cy="570217"/>
          </a:xfrm>
          <a:prstGeom prst="flowChartConnector">
            <a:avLst/>
          </a:prstGeom>
          <a:solidFill>
            <a:srgbClr val="DFD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latin typeface="Abadi Extra Light" panose="020B0204020104020204" pitchFamily="34" charset="0"/>
            </a:endParaRPr>
          </a:p>
        </p:txBody>
      </p:sp>
      <p:sp>
        <p:nvSpPr>
          <p:cNvPr id="61" name="Flowchart: Connector 60">
            <a:extLst>
              <a:ext uri="{FF2B5EF4-FFF2-40B4-BE49-F238E27FC236}">
                <a16:creationId xmlns:a16="http://schemas.microsoft.com/office/drawing/2014/main" id="{A9755F11-BE76-02C9-3D40-D7E0C46BCF8F}"/>
              </a:ext>
            </a:extLst>
          </p:cNvPr>
          <p:cNvSpPr/>
          <p:nvPr/>
        </p:nvSpPr>
        <p:spPr>
          <a:xfrm>
            <a:off x="7002178" y="4651816"/>
            <a:ext cx="604269" cy="570217"/>
          </a:xfrm>
          <a:prstGeom prst="flowChartConnector">
            <a:avLst/>
          </a:prstGeom>
          <a:solidFill>
            <a:srgbClr val="FBBC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latin typeface="Abadi Extra Light" panose="020B0204020104020204" pitchFamily="34" charset="0"/>
            </a:endParaRPr>
          </a:p>
        </p:txBody>
      </p:sp>
      <p:graphicFrame>
        <p:nvGraphicFramePr>
          <p:cNvPr id="62" name="Table 61">
            <a:extLst>
              <a:ext uri="{FF2B5EF4-FFF2-40B4-BE49-F238E27FC236}">
                <a16:creationId xmlns:a16="http://schemas.microsoft.com/office/drawing/2014/main" id="{509BA446-0F85-C266-46F3-FDA157EC35BA}"/>
              </a:ext>
            </a:extLst>
          </p:cNvPr>
          <p:cNvGraphicFramePr>
            <a:graphicFrameLocks noGrp="1"/>
          </p:cNvGraphicFramePr>
          <p:nvPr>
            <p:extLst>
              <p:ext uri="{D42A27DB-BD31-4B8C-83A1-F6EECF244321}">
                <p14:modId xmlns:p14="http://schemas.microsoft.com/office/powerpoint/2010/main" val="1445499457"/>
              </p:ext>
            </p:extLst>
          </p:nvPr>
        </p:nvGraphicFramePr>
        <p:xfrm>
          <a:off x="1299656" y="4048918"/>
          <a:ext cx="9683338" cy="370840"/>
        </p:xfrm>
        <a:graphic>
          <a:graphicData uri="http://schemas.openxmlformats.org/drawingml/2006/table">
            <a:tbl>
              <a:tblPr firstRow="1" bandRow="1">
                <a:tableStyleId>{2D5ABB26-0587-4C30-8999-92F81FD0307C}</a:tableStyleId>
              </a:tblPr>
              <a:tblGrid>
                <a:gridCol w="1383334">
                  <a:extLst>
                    <a:ext uri="{9D8B030D-6E8A-4147-A177-3AD203B41FA5}">
                      <a16:colId xmlns:a16="http://schemas.microsoft.com/office/drawing/2014/main" val="2446660813"/>
                    </a:ext>
                  </a:extLst>
                </a:gridCol>
                <a:gridCol w="1383334">
                  <a:extLst>
                    <a:ext uri="{9D8B030D-6E8A-4147-A177-3AD203B41FA5}">
                      <a16:colId xmlns:a16="http://schemas.microsoft.com/office/drawing/2014/main" val="4136270020"/>
                    </a:ext>
                  </a:extLst>
                </a:gridCol>
                <a:gridCol w="1383334">
                  <a:extLst>
                    <a:ext uri="{9D8B030D-6E8A-4147-A177-3AD203B41FA5}">
                      <a16:colId xmlns:a16="http://schemas.microsoft.com/office/drawing/2014/main" val="574651480"/>
                    </a:ext>
                  </a:extLst>
                </a:gridCol>
                <a:gridCol w="1383334">
                  <a:extLst>
                    <a:ext uri="{9D8B030D-6E8A-4147-A177-3AD203B41FA5}">
                      <a16:colId xmlns:a16="http://schemas.microsoft.com/office/drawing/2014/main" val="2931307550"/>
                    </a:ext>
                  </a:extLst>
                </a:gridCol>
                <a:gridCol w="1383334">
                  <a:extLst>
                    <a:ext uri="{9D8B030D-6E8A-4147-A177-3AD203B41FA5}">
                      <a16:colId xmlns:a16="http://schemas.microsoft.com/office/drawing/2014/main" val="1458202124"/>
                    </a:ext>
                  </a:extLst>
                </a:gridCol>
                <a:gridCol w="1383334">
                  <a:extLst>
                    <a:ext uri="{9D8B030D-6E8A-4147-A177-3AD203B41FA5}">
                      <a16:colId xmlns:a16="http://schemas.microsoft.com/office/drawing/2014/main" val="2880004113"/>
                    </a:ext>
                  </a:extLst>
                </a:gridCol>
                <a:gridCol w="1383334">
                  <a:extLst>
                    <a:ext uri="{9D8B030D-6E8A-4147-A177-3AD203B41FA5}">
                      <a16:colId xmlns:a16="http://schemas.microsoft.com/office/drawing/2014/main" val="2637983276"/>
                    </a:ext>
                  </a:extLst>
                </a:gridCol>
              </a:tblGrid>
              <a:tr h="370840">
                <a:tc>
                  <a:txBody>
                    <a:bodyPr/>
                    <a:lstStyle/>
                    <a:p>
                      <a:r>
                        <a:rPr lang="en-GB" sz="1400" dirty="0">
                          <a:solidFill>
                            <a:schemeClr val="tx1">
                              <a:lumMod val="50000"/>
                              <a:lumOff val="50000"/>
                            </a:schemeClr>
                          </a:solidFill>
                          <a:latin typeface="Abadi Extra Light" panose="020B0204020104020204" pitchFamily="34" charset="0"/>
                        </a:rPr>
                        <a:t>Month 1-6*</a:t>
                      </a:r>
                    </a:p>
                  </a:txBody>
                  <a:tcPr/>
                </a:tc>
                <a:tc>
                  <a:txBody>
                    <a:bodyPr/>
                    <a:lstStyle/>
                    <a:p>
                      <a:r>
                        <a:rPr lang="en-GB" sz="1400" dirty="0">
                          <a:solidFill>
                            <a:schemeClr val="tx1">
                              <a:lumMod val="50000"/>
                              <a:lumOff val="50000"/>
                            </a:schemeClr>
                          </a:solidFill>
                          <a:latin typeface="Abadi Extra Light" panose="020B0204020104020204" pitchFamily="34" charset="0"/>
                        </a:rPr>
                        <a:t>Month 4</a:t>
                      </a:r>
                    </a:p>
                  </a:txBody>
                  <a:tcPr/>
                </a:tc>
                <a:tc>
                  <a:txBody>
                    <a:bodyPr/>
                    <a:lstStyle/>
                    <a:p>
                      <a:r>
                        <a:rPr lang="en-GB" sz="1400" dirty="0">
                          <a:solidFill>
                            <a:schemeClr val="tx1">
                              <a:lumMod val="50000"/>
                              <a:lumOff val="50000"/>
                            </a:schemeClr>
                          </a:solidFill>
                          <a:latin typeface="Abadi Extra Light" panose="020B0204020104020204" pitchFamily="34" charset="0"/>
                        </a:rPr>
                        <a:t>Month 6</a:t>
                      </a:r>
                    </a:p>
                  </a:txBody>
                  <a:tcPr/>
                </a:tc>
                <a:tc>
                  <a:txBody>
                    <a:bodyPr/>
                    <a:lstStyle/>
                    <a:p>
                      <a:r>
                        <a:rPr lang="en-GB" sz="1400" dirty="0">
                          <a:solidFill>
                            <a:schemeClr val="tx1">
                              <a:lumMod val="50000"/>
                              <a:lumOff val="50000"/>
                            </a:schemeClr>
                          </a:solidFill>
                          <a:latin typeface="Abadi Extra Light" panose="020B0204020104020204" pitchFamily="34" charset="0"/>
                        </a:rPr>
                        <a:t>Month 12</a:t>
                      </a:r>
                    </a:p>
                  </a:txBody>
                  <a:tcPr/>
                </a:tc>
                <a:tc>
                  <a:txBody>
                    <a:bodyPr/>
                    <a:lstStyle/>
                    <a:p>
                      <a:r>
                        <a:rPr lang="en-GB" sz="1400" dirty="0">
                          <a:solidFill>
                            <a:schemeClr val="tx1">
                              <a:lumMod val="50000"/>
                              <a:lumOff val="50000"/>
                            </a:schemeClr>
                          </a:solidFill>
                          <a:latin typeface="Abadi Extra Light" panose="020B0204020104020204" pitchFamily="34" charset="0"/>
                        </a:rPr>
                        <a:t>Month 17</a:t>
                      </a:r>
                    </a:p>
                  </a:txBody>
                  <a:tcPr/>
                </a:tc>
                <a:tc>
                  <a:txBody>
                    <a:bodyPr/>
                    <a:lstStyle/>
                    <a:p>
                      <a:r>
                        <a:rPr lang="en-GB" sz="1400" dirty="0">
                          <a:solidFill>
                            <a:schemeClr val="tx1">
                              <a:lumMod val="50000"/>
                              <a:lumOff val="50000"/>
                            </a:schemeClr>
                          </a:solidFill>
                          <a:latin typeface="Abadi Extra Light" panose="020B0204020104020204" pitchFamily="34" charset="0"/>
                        </a:rPr>
                        <a:t>Month 18</a:t>
                      </a:r>
                    </a:p>
                  </a:txBody>
                  <a:tcPr/>
                </a:tc>
                <a:tc>
                  <a:txBody>
                    <a:bodyPr/>
                    <a:lstStyle/>
                    <a:p>
                      <a:r>
                        <a:rPr lang="en-GB" sz="1400" dirty="0">
                          <a:solidFill>
                            <a:schemeClr val="tx1">
                              <a:lumMod val="50000"/>
                              <a:lumOff val="50000"/>
                            </a:schemeClr>
                          </a:solidFill>
                          <a:latin typeface="Abadi Extra Light" panose="020B0204020104020204" pitchFamily="34" charset="0"/>
                        </a:rPr>
                        <a:t>18+ months</a:t>
                      </a:r>
                    </a:p>
                  </a:txBody>
                  <a:tcPr/>
                </a:tc>
                <a:extLst>
                  <a:ext uri="{0D108BD9-81ED-4DB2-BD59-A6C34878D82A}">
                    <a16:rowId xmlns:a16="http://schemas.microsoft.com/office/drawing/2014/main" val="2870026991"/>
                  </a:ext>
                </a:extLst>
              </a:tr>
            </a:tbl>
          </a:graphicData>
        </a:graphic>
      </p:graphicFrame>
      <p:graphicFrame>
        <p:nvGraphicFramePr>
          <p:cNvPr id="63" name="Table 62">
            <a:extLst>
              <a:ext uri="{FF2B5EF4-FFF2-40B4-BE49-F238E27FC236}">
                <a16:creationId xmlns:a16="http://schemas.microsoft.com/office/drawing/2014/main" id="{CE6454FE-F776-CBAA-0D49-00E02D1AA3FB}"/>
              </a:ext>
            </a:extLst>
          </p:cNvPr>
          <p:cNvGraphicFramePr>
            <a:graphicFrameLocks noGrp="1"/>
          </p:cNvGraphicFramePr>
          <p:nvPr>
            <p:extLst>
              <p:ext uri="{D42A27DB-BD31-4B8C-83A1-F6EECF244321}">
                <p14:modId xmlns:p14="http://schemas.microsoft.com/office/powerpoint/2010/main" val="292273014"/>
              </p:ext>
            </p:extLst>
          </p:nvPr>
        </p:nvGraphicFramePr>
        <p:xfrm>
          <a:off x="1051990" y="5413554"/>
          <a:ext cx="9800371" cy="457200"/>
        </p:xfrm>
        <a:graphic>
          <a:graphicData uri="http://schemas.openxmlformats.org/drawingml/2006/table">
            <a:tbl>
              <a:tblPr firstRow="1" bandRow="1">
                <a:tableStyleId>{2D5ABB26-0587-4C30-8999-92F81FD0307C}</a:tableStyleId>
              </a:tblPr>
              <a:tblGrid>
                <a:gridCol w="1400053">
                  <a:extLst>
                    <a:ext uri="{9D8B030D-6E8A-4147-A177-3AD203B41FA5}">
                      <a16:colId xmlns:a16="http://schemas.microsoft.com/office/drawing/2014/main" val="2446660813"/>
                    </a:ext>
                  </a:extLst>
                </a:gridCol>
                <a:gridCol w="1400053">
                  <a:extLst>
                    <a:ext uri="{9D8B030D-6E8A-4147-A177-3AD203B41FA5}">
                      <a16:colId xmlns:a16="http://schemas.microsoft.com/office/drawing/2014/main" val="4136270020"/>
                    </a:ext>
                  </a:extLst>
                </a:gridCol>
                <a:gridCol w="1400053">
                  <a:extLst>
                    <a:ext uri="{9D8B030D-6E8A-4147-A177-3AD203B41FA5}">
                      <a16:colId xmlns:a16="http://schemas.microsoft.com/office/drawing/2014/main" val="574651480"/>
                    </a:ext>
                  </a:extLst>
                </a:gridCol>
                <a:gridCol w="1400053">
                  <a:extLst>
                    <a:ext uri="{9D8B030D-6E8A-4147-A177-3AD203B41FA5}">
                      <a16:colId xmlns:a16="http://schemas.microsoft.com/office/drawing/2014/main" val="2931307550"/>
                    </a:ext>
                  </a:extLst>
                </a:gridCol>
                <a:gridCol w="1400053">
                  <a:extLst>
                    <a:ext uri="{9D8B030D-6E8A-4147-A177-3AD203B41FA5}">
                      <a16:colId xmlns:a16="http://schemas.microsoft.com/office/drawing/2014/main" val="1458202124"/>
                    </a:ext>
                  </a:extLst>
                </a:gridCol>
                <a:gridCol w="1400053">
                  <a:extLst>
                    <a:ext uri="{9D8B030D-6E8A-4147-A177-3AD203B41FA5}">
                      <a16:colId xmlns:a16="http://schemas.microsoft.com/office/drawing/2014/main" val="2880004113"/>
                    </a:ext>
                  </a:extLst>
                </a:gridCol>
                <a:gridCol w="1400053">
                  <a:extLst>
                    <a:ext uri="{9D8B030D-6E8A-4147-A177-3AD203B41FA5}">
                      <a16:colId xmlns:a16="http://schemas.microsoft.com/office/drawing/2014/main" val="2637983276"/>
                    </a:ext>
                  </a:extLst>
                </a:gridCol>
              </a:tblGrid>
              <a:tr h="370840">
                <a:tc>
                  <a:txBody>
                    <a:bodyPr/>
                    <a:lstStyle/>
                    <a:p>
                      <a:pPr algn="ctr"/>
                      <a:r>
                        <a:rPr lang="en-GB" sz="1200" dirty="0">
                          <a:solidFill>
                            <a:schemeClr val="tx1">
                              <a:lumMod val="50000"/>
                              <a:lumOff val="50000"/>
                            </a:schemeClr>
                          </a:solidFill>
                          <a:latin typeface="Abadi Extra Light" panose="020B0204020104020204" pitchFamily="34" charset="0"/>
                        </a:rPr>
                        <a:t>Engineering &amp; design </a:t>
                      </a:r>
                    </a:p>
                  </a:txBody>
                  <a:tcPr/>
                </a:tc>
                <a:tc>
                  <a:txBody>
                    <a:bodyPr/>
                    <a:lstStyle/>
                    <a:p>
                      <a:pPr algn="ctr"/>
                      <a:r>
                        <a:rPr lang="en-GB" sz="1200" dirty="0">
                          <a:solidFill>
                            <a:schemeClr val="tx1">
                              <a:lumMod val="50000"/>
                              <a:lumOff val="50000"/>
                            </a:schemeClr>
                          </a:solidFill>
                          <a:latin typeface="Abadi Extra Light" panose="020B0204020104020204" pitchFamily="34" charset="0"/>
                        </a:rPr>
                        <a:t>Start of earthworks</a:t>
                      </a:r>
                    </a:p>
                  </a:txBody>
                  <a:tcPr/>
                </a:tc>
                <a:tc>
                  <a:txBody>
                    <a:bodyPr/>
                    <a:lstStyle/>
                    <a:p>
                      <a:pPr algn="ctr"/>
                      <a:r>
                        <a:rPr lang="en-GB" sz="1200" dirty="0">
                          <a:solidFill>
                            <a:schemeClr val="tx1">
                              <a:lumMod val="50000"/>
                              <a:lumOff val="50000"/>
                            </a:schemeClr>
                          </a:solidFill>
                          <a:latin typeface="Abadi Extra Light" panose="020B0204020104020204" pitchFamily="34" charset="0"/>
                        </a:rPr>
                        <a:t>Start of civil construction</a:t>
                      </a:r>
                    </a:p>
                  </a:txBody>
                  <a:tcPr/>
                </a:tc>
                <a:tc>
                  <a:txBody>
                    <a:bodyPr/>
                    <a:lstStyle/>
                    <a:p>
                      <a:pPr algn="ctr"/>
                      <a:r>
                        <a:rPr lang="en-GB" sz="1200" dirty="0">
                          <a:solidFill>
                            <a:schemeClr val="tx1">
                              <a:lumMod val="50000"/>
                              <a:lumOff val="50000"/>
                            </a:schemeClr>
                          </a:solidFill>
                          <a:latin typeface="Abadi Extra Light" panose="020B0204020104020204" pitchFamily="34" charset="0"/>
                        </a:rPr>
                        <a:t>Deliver ball mill to site</a:t>
                      </a:r>
                    </a:p>
                  </a:txBody>
                  <a:tcPr/>
                </a:tc>
                <a:tc>
                  <a:txBody>
                    <a:bodyPr/>
                    <a:lstStyle/>
                    <a:p>
                      <a:pPr algn="ctr"/>
                      <a:r>
                        <a:rPr lang="en-GB" sz="1200" dirty="0">
                          <a:solidFill>
                            <a:schemeClr val="tx1">
                              <a:lumMod val="50000"/>
                              <a:lumOff val="50000"/>
                            </a:schemeClr>
                          </a:solidFill>
                          <a:latin typeface="Abadi Extra Light" panose="020B0204020104020204" pitchFamily="34" charset="0"/>
                        </a:rPr>
                        <a:t>Complete </a:t>
                      </a:r>
                      <a:r>
                        <a:rPr lang="en-GB" sz="1200" dirty="0" err="1">
                          <a:solidFill>
                            <a:schemeClr val="tx1">
                              <a:lumMod val="50000"/>
                              <a:lumOff val="50000"/>
                            </a:schemeClr>
                          </a:solidFill>
                          <a:latin typeface="Abadi Extra Light" panose="020B0204020104020204" pitchFamily="34" charset="0"/>
                        </a:rPr>
                        <a:t>TSF</a:t>
                      </a:r>
                      <a:r>
                        <a:rPr lang="en-GB" sz="1200" dirty="0">
                          <a:solidFill>
                            <a:schemeClr val="tx1">
                              <a:lumMod val="50000"/>
                              <a:lumOff val="50000"/>
                            </a:schemeClr>
                          </a:solidFill>
                          <a:latin typeface="Abadi Extra Light" panose="020B0204020104020204" pitchFamily="34" charset="0"/>
                        </a:rPr>
                        <a:t> &amp; process plant</a:t>
                      </a:r>
                    </a:p>
                  </a:txBody>
                  <a:tcPr/>
                </a:tc>
                <a:tc>
                  <a:txBody>
                    <a:bodyPr/>
                    <a:lstStyle/>
                    <a:p>
                      <a:pPr algn="ctr"/>
                      <a:r>
                        <a:rPr lang="en-GB" sz="1200" dirty="0">
                          <a:solidFill>
                            <a:schemeClr val="tx1">
                              <a:lumMod val="50000"/>
                              <a:lumOff val="50000"/>
                            </a:schemeClr>
                          </a:solidFill>
                          <a:latin typeface="Abadi Extra Light" panose="020B0204020104020204" pitchFamily="34" charset="0"/>
                        </a:rPr>
                        <a:t>Pour first gold</a:t>
                      </a:r>
                    </a:p>
                  </a:txBody>
                  <a:tcPr/>
                </a:tc>
                <a:tc>
                  <a:txBody>
                    <a:bodyPr/>
                    <a:lstStyle/>
                    <a:p>
                      <a:pPr algn="ctr"/>
                      <a:r>
                        <a:rPr lang="en-GB" sz="1200" dirty="0">
                          <a:solidFill>
                            <a:schemeClr val="tx1">
                              <a:lumMod val="50000"/>
                              <a:lumOff val="50000"/>
                            </a:schemeClr>
                          </a:solidFill>
                          <a:latin typeface="Abadi Extra Light" panose="020B0204020104020204" pitchFamily="34" charset="0"/>
                        </a:rPr>
                        <a:t>Ramp up production</a:t>
                      </a:r>
                    </a:p>
                  </a:txBody>
                  <a:tcPr/>
                </a:tc>
                <a:extLst>
                  <a:ext uri="{0D108BD9-81ED-4DB2-BD59-A6C34878D82A}">
                    <a16:rowId xmlns:a16="http://schemas.microsoft.com/office/drawing/2014/main" val="2870026991"/>
                  </a:ext>
                </a:extLst>
              </a:tr>
            </a:tbl>
          </a:graphicData>
        </a:graphic>
      </p:graphicFrame>
    </p:spTree>
    <p:extLst>
      <p:ext uri="{BB962C8B-B14F-4D97-AF65-F5344CB8AC3E}">
        <p14:creationId xmlns:p14="http://schemas.microsoft.com/office/powerpoint/2010/main" val="4265209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B24574-B330-BB33-1D5B-C0F4946912FE}"/>
              </a:ext>
            </a:extLst>
          </p:cNvPr>
          <p:cNvSpPr>
            <a:spLocks noGrp="1"/>
          </p:cNvSpPr>
          <p:nvPr>
            <p:ph idx="1"/>
          </p:nvPr>
        </p:nvSpPr>
        <p:spPr>
          <a:xfrm>
            <a:off x="341523" y="2280056"/>
            <a:ext cx="5754477" cy="3805653"/>
          </a:xfrm>
        </p:spPr>
        <p:txBody>
          <a:bodyPr vert="horz" lIns="91440" tIns="45720" rIns="91440" bIns="45720" rtlCol="0" anchor="t">
            <a:normAutofit/>
          </a:bodyPr>
          <a:lstStyle/>
          <a:p>
            <a:pPr>
              <a:lnSpc>
                <a:spcPts val="2100"/>
              </a:lnSpc>
              <a:spcBef>
                <a:spcPts val="600"/>
              </a:spcBef>
            </a:pPr>
            <a:r>
              <a:rPr lang="en-GB" sz="1400" dirty="0">
                <a:latin typeface="Abadi Extra Light"/>
                <a:ea typeface="Lato"/>
                <a:cs typeface="Lato"/>
              </a:rPr>
              <a:t>Commenced tendering process for Sanankoro, July 2023</a:t>
            </a:r>
            <a:endParaRPr lang="en-GB" sz="1400" dirty="0"/>
          </a:p>
          <a:p>
            <a:pPr lvl="1">
              <a:lnSpc>
                <a:spcPts val="2100"/>
              </a:lnSpc>
              <a:spcBef>
                <a:spcPts val="600"/>
              </a:spcBef>
            </a:pPr>
            <a:r>
              <a:rPr lang="en-GB" dirty="0">
                <a:latin typeface="Abadi Extra Light"/>
                <a:ea typeface="Lato"/>
                <a:cs typeface="Arial"/>
              </a:rPr>
              <a:t>Front-End Engineering and Design (FEED)  </a:t>
            </a:r>
            <a:endParaRPr lang="en-GB" dirty="0">
              <a:latin typeface="Abadi Extra Light"/>
              <a:cs typeface="Arial"/>
            </a:endParaRPr>
          </a:p>
          <a:p>
            <a:pPr lvl="1">
              <a:lnSpc>
                <a:spcPts val="2100"/>
              </a:lnSpc>
              <a:spcBef>
                <a:spcPts val="600"/>
              </a:spcBef>
            </a:pPr>
            <a:r>
              <a:rPr lang="en-GB" dirty="0">
                <a:latin typeface="Abadi Extra Light"/>
                <a:ea typeface="Lato"/>
                <a:cs typeface="Arial"/>
              </a:rPr>
              <a:t>Hybrid power solution &amp; mine camp construction </a:t>
            </a:r>
          </a:p>
          <a:p>
            <a:pPr lvl="1">
              <a:lnSpc>
                <a:spcPts val="2100"/>
              </a:lnSpc>
              <a:spcBef>
                <a:spcPts val="600"/>
              </a:spcBef>
            </a:pPr>
            <a:r>
              <a:rPr lang="en-GB" dirty="0">
                <a:latin typeface="Abadi Extra Light"/>
                <a:ea typeface="Lato"/>
                <a:cs typeface="Arial"/>
              </a:rPr>
              <a:t>Appointed senior management team: Lourens </a:t>
            </a:r>
            <a:r>
              <a:rPr lang="en-GB" dirty="0" err="1">
                <a:latin typeface="Abadi Extra Light"/>
                <a:ea typeface="Lato"/>
                <a:cs typeface="Arial"/>
              </a:rPr>
              <a:t>Steenekamp</a:t>
            </a:r>
            <a:r>
              <a:rPr lang="en-GB" dirty="0">
                <a:latin typeface="Abadi Extra Light"/>
                <a:ea typeface="Lato"/>
                <a:cs typeface="Arial"/>
              </a:rPr>
              <a:t> as Project Manager, Frikkie Fourie as Mining Consultant, &amp; Murray Paterson as Head of Geology</a:t>
            </a:r>
            <a:endParaRPr lang="en-GB" dirty="0"/>
          </a:p>
          <a:p>
            <a:pPr>
              <a:lnSpc>
                <a:spcPts val="2100"/>
              </a:lnSpc>
              <a:spcBef>
                <a:spcPts val="600"/>
              </a:spcBef>
            </a:pPr>
            <a:r>
              <a:rPr lang="en-GB" sz="1400" dirty="0">
                <a:latin typeface="Abadi Extra Light"/>
                <a:ea typeface="Lato"/>
                <a:cs typeface="Lato"/>
              </a:rPr>
              <a:t>Signed US$70m debt Mandate Letter with </a:t>
            </a:r>
            <a:r>
              <a:rPr lang="en-GB" sz="1400" dirty="0" err="1">
                <a:latin typeface="Abadi Extra Light"/>
                <a:ea typeface="Lato"/>
                <a:cs typeface="Lato"/>
              </a:rPr>
              <a:t>Atlantique</a:t>
            </a:r>
            <a:r>
              <a:rPr lang="en-GB" sz="1400" dirty="0">
                <a:latin typeface="Abadi Extra Light"/>
                <a:ea typeface="Lato"/>
                <a:cs typeface="Lato"/>
              </a:rPr>
              <a:t> Finance to support Sanankoro construction, June 2023</a:t>
            </a:r>
          </a:p>
          <a:p>
            <a:pPr marL="0" indent="0">
              <a:lnSpc>
                <a:spcPts val="2100"/>
              </a:lnSpc>
              <a:spcBef>
                <a:spcPts val="600"/>
              </a:spcBef>
              <a:buNone/>
            </a:pPr>
            <a:endParaRPr lang="en-GB" sz="1400" dirty="0">
              <a:latin typeface="Abadi Extra Light"/>
              <a:ea typeface="Lato"/>
              <a:cs typeface="Lato"/>
            </a:endParaRPr>
          </a:p>
        </p:txBody>
      </p:sp>
      <p:sp>
        <p:nvSpPr>
          <p:cNvPr id="4" name="Footer Placeholder 3">
            <a:extLst>
              <a:ext uri="{FF2B5EF4-FFF2-40B4-BE49-F238E27FC236}">
                <a16:creationId xmlns:a16="http://schemas.microsoft.com/office/drawing/2014/main" id="{EB2DAEBD-BD05-17BC-EB1C-C8856C25A2AB}"/>
              </a:ext>
            </a:extLst>
          </p:cNvPr>
          <p:cNvSpPr>
            <a:spLocks noGrp="1"/>
          </p:cNvSpPr>
          <p:nvPr>
            <p:ph type="ftr" sz="quarter" idx="11"/>
          </p:nvPr>
        </p:nvSpPr>
        <p:spPr/>
        <p:txBody>
          <a:bodyPr/>
          <a:lstStyle/>
          <a:p>
            <a:r>
              <a:rPr lang="it-IT"/>
              <a:t>l     CORPORATE PRESENTATION    l    April 2024</a:t>
            </a:r>
            <a:endParaRPr lang="en-GB"/>
          </a:p>
        </p:txBody>
      </p:sp>
      <p:sp>
        <p:nvSpPr>
          <p:cNvPr id="5" name="Slide Number Placeholder 4">
            <a:extLst>
              <a:ext uri="{FF2B5EF4-FFF2-40B4-BE49-F238E27FC236}">
                <a16:creationId xmlns:a16="http://schemas.microsoft.com/office/drawing/2014/main" id="{E9E02798-58D6-29ED-E44C-351140D6833D}"/>
              </a:ext>
            </a:extLst>
          </p:cNvPr>
          <p:cNvSpPr>
            <a:spLocks noGrp="1"/>
          </p:cNvSpPr>
          <p:nvPr>
            <p:ph type="sldNum" sz="quarter" idx="12"/>
          </p:nvPr>
        </p:nvSpPr>
        <p:spPr/>
        <p:txBody>
          <a:bodyPr/>
          <a:lstStyle/>
          <a:p>
            <a:fld id="{FCBF8F21-0EB5-41CC-AF8C-A4704FFD9176}" type="slidenum">
              <a:rPr lang="en-GB" smtClean="0"/>
              <a:pPr/>
              <a:t>6</a:t>
            </a:fld>
            <a:endParaRPr lang="en-GB"/>
          </a:p>
        </p:txBody>
      </p:sp>
      <p:pic>
        <p:nvPicPr>
          <p:cNvPr id="7" name="Picture 6" descr="A picture containing outdoor, sky, tree, ground&#10;&#10;Description automatically generated">
            <a:extLst>
              <a:ext uri="{FF2B5EF4-FFF2-40B4-BE49-F238E27FC236}">
                <a16:creationId xmlns:a16="http://schemas.microsoft.com/office/drawing/2014/main" id="{5C982957-657C-EF3E-02D6-DA2D215BE5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37523" y="0"/>
            <a:ext cx="5754477" cy="6858000"/>
          </a:xfrm>
          <a:prstGeom prst="rect">
            <a:avLst/>
          </a:prstGeom>
        </p:spPr>
      </p:pic>
      <p:sp>
        <p:nvSpPr>
          <p:cNvPr id="2" name="Title 6">
            <a:extLst>
              <a:ext uri="{FF2B5EF4-FFF2-40B4-BE49-F238E27FC236}">
                <a16:creationId xmlns:a16="http://schemas.microsoft.com/office/drawing/2014/main" id="{9E145DF8-95EC-5DEC-2FFF-391D2FEB460E}"/>
              </a:ext>
            </a:extLst>
          </p:cNvPr>
          <p:cNvSpPr>
            <a:spLocks noGrp="1"/>
          </p:cNvSpPr>
          <p:nvPr>
            <p:ph type="title"/>
          </p:nvPr>
        </p:nvSpPr>
        <p:spPr>
          <a:xfrm>
            <a:off x="341523" y="839179"/>
            <a:ext cx="5651653" cy="626393"/>
          </a:xfrm>
        </p:spPr>
        <p:txBody>
          <a:bodyPr/>
          <a:lstStyle/>
          <a:p>
            <a:r>
              <a:rPr lang="en-GB" dirty="0">
                <a:solidFill>
                  <a:srgbClr val="5E5E5E"/>
                </a:solidFill>
              </a:rPr>
              <a:t>OPERATIONAL READINESS</a:t>
            </a:r>
          </a:p>
        </p:txBody>
      </p:sp>
      <p:sp>
        <p:nvSpPr>
          <p:cNvPr id="6" name="Text Placeholder 8">
            <a:extLst>
              <a:ext uri="{FF2B5EF4-FFF2-40B4-BE49-F238E27FC236}">
                <a16:creationId xmlns:a16="http://schemas.microsoft.com/office/drawing/2014/main" id="{A596EA23-22B9-44D8-4E56-23B007074C7B}"/>
              </a:ext>
            </a:extLst>
          </p:cNvPr>
          <p:cNvSpPr>
            <a:spLocks noGrp="1"/>
          </p:cNvSpPr>
          <p:nvPr>
            <p:ph type="body" idx="13"/>
          </p:nvPr>
        </p:nvSpPr>
        <p:spPr>
          <a:xfrm>
            <a:off x="334178" y="1401118"/>
            <a:ext cx="5486760" cy="455630"/>
          </a:xfrm>
        </p:spPr>
        <p:txBody>
          <a:bodyPr/>
          <a:lstStyle/>
          <a:p>
            <a:r>
              <a:rPr lang="en-GB" dirty="0">
                <a:solidFill>
                  <a:srgbClr val="5E5E5E"/>
                </a:solidFill>
              </a:rPr>
              <a:t>Poised to fast-track mine construction</a:t>
            </a:r>
          </a:p>
        </p:txBody>
      </p:sp>
    </p:spTree>
    <p:extLst>
      <p:ext uri="{BB962C8B-B14F-4D97-AF65-F5344CB8AC3E}">
        <p14:creationId xmlns:p14="http://schemas.microsoft.com/office/powerpoint/2010/main" val="3729882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D2DED-F5D5-C56F-41A7-0142F32494D1}"/>
              </a:ext>
            </a:extLst>
          </p:cNvPr>
          <p:cNvSpPr>
            <a:spLocks noGrp="1"/>
          </p:cNvSpPr>
          <p:nvPr>
            <p:ph type="title"/>
          </p:nvPr>
        </p:nvSpPr>
        <p:spPr/>
        <p:txBody>
          <a:bodyPr/>
          <a:lstStyle/>
          <a:p>
            <a:r>
              <a:rPr lang="en-GB">
                <a:solidFill>
                  <a:srgbClr val="5E5E5E"/>
                </a:solidFill>
              </a:rPr>
              <a:t>SANANKORO ECONOMICS</a:t>
            </a:r>
          </a:p>
        </p:txBody>
      </p:sp>
      <p:sp>
        <p:nvSpPr>
          <p:cNvPr id="4" name="Footer Placeholder 3">
            <a:extLst>
              <a:ext uri="{FF2B5EF4-FFF2-40B4-BE49-F238E27FC236}">
                <a16:creationId xmlns:a16="http://schemas.microsoft.com/office/drawing/2014/main" id="{C341F1F3-28B7-0CDB-8DCC-B0C1E414152B}"/>
              </a:ext>
            </a:extLst>
          </p:cNvPr>
          <p:cNvSpPr>
            <a:spLocks noGrp="1"/>
          </p:cNvSpPr>
          <p:nvPr>
            <p:ph type="ftr" sz="quarter" idx="11"/>
          </p:nvPr>
        </p:nvSpPr>
        <p:spPr/>
        <p:txBody>
          <a:bodyPr/>
          <a:lstStyle/>
          <a:p>
            <a:r>
              <a:rPr lang="it-IT">
                <a:solidFill>
                  <a:srgbClr val="5E5E5E"/>
                </a:solidFill>
              </a:rPr>
              <a:t>l     CORPORATE PRESENTATION    l    April 2024</a:t>
            </a:r>
            <a:endParaRPr lang="en-GB">
              <a:solidFill>
                <a:srgbClr val="5E5E5E"/>
              </a:solidFill>
            </a:endParaRPr>
          </a:p>
        </p:txBody>
      </p:sp>
      <p:sp>
        <p:nvSpPr>
          <p:cNvPr id="5" name="Slide Number Placeholder 4">
            <a:extLst>
              <a:ext uri="{FF2B5EF4-FFF2-40B4-BE49-F238E27FC236}">
                <a16:creationId xmlns:a16="http://schemas.microsoft.com/office/drawing/2014/main" id="{BF6C8CFC-5B2B-A6D1-A811-62B6028AA003}"/>
              </a:ext>
            </a:extLst>
          </p:cNvPr>
          <p:cNvSpPr>
            <a:spLocks noGrp="1"/>
          </p:cNvSpPr>
          <p:nvPr>
            <p:ph type="sldNum" sz="quarter" idx="12"/>
          </p:nvPr>
        </p:nvSpPr>
        <p:spPr/>
        <p:txBody>
          <a:bodyPr/>
          <a:lstStyle/>
          <a:p>
            <a:fld id="{FCBF8F21-0EB5-41CC-AF8C-A4704FFD9176}" type="slidenum">
              <a:rPr lang="en-GB" smtClean="0">
                <a:solidFill>
                  <a:srgbClr val="5E5E5E"/>
                </a:solidFill>
              </a:rPr>
              <a:pPr/>
              <a:t>7</a:t>
            </a:fld>
            <a:endParaRPr lang="en-GB">
              <a:solidFill>
                <a:srgbClr val="5E5E5E"/>
              </a:solidFill>
            </a:endParaRPr>
          </a:p>
        </p:txBody>
      </p:sp>
      <p:sp>
        <p:nvSpPr>
          <p:cNvPr id="9" name="Text Placeholder 8">
            <a:extLst>
              <a:ext uri="{FF2B5EF4-FFF2-40B4-BE49-F238E27FC236}">
                <a16:creationId xmlns:a16="http://schemas.microsoft.com/office/drawing/2014/main" id="{F67D4174-0E33-9183-758D-70D293FF6752}"/>
              </a:ext>
            </a:extLst>
          </p:cNvPr>
          <p:cNvSpPr>
            <a:spLocks noGrp="1"/>
          </p:cNvSpPr>
          <p:nvPr>
            <p:ph type="body" idx="13"/>
          </p:nvPr>
        </p:nvSpPr>
        <p:spPr/>
        <p:txBody>
          <a:bodyPr/>
          <a:lstStyle/>
          <a:p>
            <a:r>
              <a:rPr lang="en-GB">
                <a:solidFill>
                  <a:srgbClr val="5E5E5E"/>
                </a:solidFill>
              </a:rPr>
              <a:t>1.5Mtpa throughput plant</a:t>
            </a:r>
          </a:p>
        </p:txBody>
      </p:sp>
      <p:graphicFrame>
        <p:nvGraphicFramePr>
          <p:cNvPr id="2" name="Table 1">
            <a:extLst>
              <a:ext uri="{FF2B5EF4-FFF2-40B4-BE49-F238E27FC236}">
                <a16:creationId xmlns:a16="http://schemas.microsoft.com/office/drawing/2014/main" id="{666B276F-93AB-132F-49B2-B0012F8788E5}"/>
              </a:ext>
            </a:extLst>
          </p:cNvPr>
          <p:cNvGraphicFramePr>
            <a:graphicFrameLocks noGrp="1"/>
          </p:cNvGraphicFramePr>
          <p:nvPr>
            <p:extLst>
              <p:ext uri="{D42A27DB-BD31-4B8C-83A1-F6EECF244321}">
                <p14:modId xmlns:p14="http://schemas.microsoft.com/office/powerpoint/2010/main" val="3612395230"/>
              </p:ext>
            </p:extLst>
          </p:nvPr>
        </p:nvGraphicFramePr>
        <p:xfrm>
          <a:off x="341523" y="2239722"/>
          <a:ext cx="5427553" cy="3669020"/>
        </p:xfrm>
        <a:graphic>
          <a:graphicData uri="http://schemas.openxmlformats.org/drawingml/2006/table">
            <a:tbl>
              <a:tblPr>
                <a:tableStyleId>{2D5ABB26-0587-4C30-8999-92F81FD0307C}</a:tableStyleId>
              </a:tblPr>
              <a:tblGrid>
                <a:gridCol w="2803121">
                  <a:extLst>
                    <a:ext uri="{9D8B030D-6E8A-4147-A177-3AD203B41FA5}">
                      <a16:colId xmlns:a16="http://schemas.microsoft.com/office/drawing/2014/main" val="2683066172"/>
                    </a:ext>
                  </a:extLst>
                </a:gridCol>
                <a:gridCol w="1312216">
                  <a:extLst>
                    <a:ext uri="{9D8B030D-6E8A-4147-A177-3AD203B41FA5}">
                      <a16:colId xmlns:a16="http://schemas.microsoft.com/office/drawing/2014/main" val="160822774"/>
                    </a:ext>
                  </a:extLst>
                </a:gridCol>
                <a:gridCol w="1312216">
                  <a:extLst>
                    <a:ext uri="{9D8B030D-6E8A-4147-A177-3AD203B41FA5}">
                      <a16:colId xmlns:a16="http://schemas.microsoft.com/office/drawing/2014/main" val="2746495821"/>
                    </a:ext>
                  </a:extLst>
                </a:gridCol>
              </a:tblGrid>
              <a:tr h="366902">
                <a:tc>
                  <a:txBody>
                    <a:bodyPr/>
                    <a:lstStyle/>
                    <a:p>
                      <a:pPr algn="l"/>
                      <a:r>
                        <a:rPr lang="en-GB" sz="1200" b="0" cap="none" baseline="0">
                          <a:solidFill>
                            <a:schemeClr val="bg1"/>
                          </a:solidFill>
                          <a:latin typeface="Abadi Extra Light" panose="020B0204020104020204" pitchFamily="34" charset="0"/>
                        </a:rPr>
                        <a:t>Reserves only, post-tax </a:t>
                      </a:r>
                      <a:endParaRPr lang="en-GB" sz="1200" b="0" cap="none" baseline="0">
                        <a:solidFill>
                          <a:schemeClr val="bg1"/>
                        </a:solidFill>
                        <a:latin typeface="Abadi Extra Light" panose="020B0204020104020204" pitchFamily="34" charset="0"/>
                        <a:cs typeface="Nirmala UI" panose="020B0502040204020203" pitchFamily="34" charset="0"/>
                      </a:endParaRPr>
                    </a:p>
                  </a:txBody>
                  <a:tcPr marL="40500" marR="5358" marT="0" marB="0" anchor="ctr" horzOverflow="overflow">
                    <a:solidFill>
                      <a:srgbClr val="5E5E5E"/>
                    </a:solidFill>
                  </a:tcPr>
                </a:tc>
                <a:tc>
                  <a:txBody>
                    <a:bodyPr/>
                    <a:lstStyle/>
                    <a:p>
                      <a:pPr algn="ctr"/>
                      <a:r>
                        <a:rPr lang="en-GB" sz="1200" b="0" cap="none" baseline="0">
                          <a:solidFill>
                            <a:schemeClr val="bg1"/>
                          </a:solidFill>
                          <a:latin typeface="Abadi Extra Light" panose="020B0204020104020204" pitchFamily="34" charset="0"/>
                        </a:rPr>
                        <a:t>US$1,750</a:t>
                      </a:r>
                      <a:endParaRPr lang="en-GB" sz="1200" b="0" cap="none" baseline="0">
                        <a:solidFill>
                          <a:schemeClr val="bg1"/>
                        </a:solidFill>
                        <a:latin typeface="Abadi Extra Light" panose="020B0204020104020204" pitchFamily="34" charset="0"/>
                        <a:cs typeface="Nirmala UI" panose="020B0502040204020203" pitchFamily="34" charset="0"/>
                      </a:endParaRPr>
                    </a:p>
                  </a:txBody>
                  <a:tcPr marL="5358" marR="5358" marT="5357" marB="0" anchor="ctr" horzOverflow="overflow">
                    <a:solidFill>
                      <a:srgbClr val="5E5E5E"/>
                    </a:solidFill>
                  </a:tcPr>
                </a:tc>
                <a:tc>
                  <a:txBody>
                    <a:bodyPr/>
                    <a:lstStyle/>
                    <a:p>
                      <a:pPr algn="ctr"/>
                      <a:r>
                        <a:rPr lang="en-GB" sz="1200" b="0" cap="none" baseline="0">
                          <a:solidFill>
                            <a:schemeClr val="bg1"/>
                          </a:solidFill>
                          <a:latin typeface="Abadi Extra Light" panose="020B0204020104020204" pitchFamily="34" charset="0"/>
                        </a:rPr>
                        <a:t>US$1,650</a:t>
                      </a:r>
                      <a:endParaRPr lang="en-GB" sz="1200" b="0" cap="none" baseline="0">
                        <a:solidFill>
                          <a:schemeClr val="bg1"/>
                        </a:solidFill>
                        <a:latin typeface="Abadi Extra Light" panose="020B0204020104020204" pitchFamily="34" charset="0"/>
                        <a:cs typeface="Nirmala UI" panose="020B0502040204020203" pitchFamily="34" charset="0"/>
                      </a:endParaRPr>
                    </a:p>
                  </a:txBody>
                  <a:tcPr marL="5358" marR="5358" marT="5357" marB="0" anchor="ctr" horzOverflow="overflow">
                    <a:solidFill>
                      <a:srgbClr val="5E5E5E"/>
                    </a:solidFill>
                  </a:tcPr>
                </a:tc>
                <a:extLst>
                  <a:ext uri="{0D108BD9-81ED-4DB2-BD59-A6C34878D82A}">
                    <a16:rowId xmlns:a16="http://schemas.microsoft.com/office/drawing/2014/main" val="1161597373"/>
                  </a:ext>
                </a:extLst>
              </a:tr>
              <a:tr h="366902">
                <a:tc>
                  <a:txBody>
                    <a:bodyPr/>
                    <a:lstStyle>
                      <a:lvl1pPr defTabSz="1017588">
                        <a:lnSpc>
                          <a:spcPts val="4050"/>
                        </a:lnSpc>
                        <a:buFont typeface="Arial" panose="020B0604020202020204" pitchFamily="34" charset="0"/>
                        <a:defRPr sz="3200" b="1">
                          <a:solidFill>
                            <a:schemeClr val="tx1"/>
                          </a:solidFill>
                          <a:latin typeface="Century Gothic" panose="020B0502020202020204" pitchFamily="34" charset="0"/>
                          <a:ea typeface="MS PGothic" panose="020B0600070205080204" pitchFamily="34" charset="-128"/>
                        </a:defRPr>
                      </a:lvl1pPr>
                      <a:lvl2pPr marL="742950" indent="-285750" defTabSz="1017588">
                        <a:lnSpc>
                          <a:spcPts val="4050"/>
                        </a:lnSpc>
                        <a:buFont typeface="Arial" panose="020B0604020202020204" pitchFamily="34" charset="0"/>
                        <a:defRPr sz="27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2pPr>
                      <a:lvl3pPr marL="1143000" indent="-228600" defTabSz="1017588">
                        <a:lnSpc>
                          <a:spcPts val="4050"/>
                        </a:lnSpc>
                        <a:buFont typeface="Arial" panose="020B0604020202020204" pitchFamily="34" charset="0"/>
                        <a:defRPr sz="23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3pPr>
                      <a:lvl4pPr marL="1600200" indent="-228600" defTabSz="1017588">
                        <a:lnSpc>
                          <a:spcPts val="4050"/>
                        </a:lnSpc>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4pPr>
                      <a:lvl5pPr marL="2057400" indent="-228600" defTabSz="1017588">
                        <a:lnSpc>
                          <a:spcPts val="4050"/>
                        </a:lnSpc>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5pPr>
                      <a:lvl6pPr marL="25146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7pPr>
                      <a:lvl8pPr marL="34290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8pPr>
                      <a:lvl9pPr marL="38862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9pPr>
                    </a:lstStyle>
                    <a:p>
                      <a:pPr marL="0" marR="0" lvl="0" indent="0" algn="l" defTabSz="1017588" rtl="0" eaLnBrk="1" fontAlgn="b" latinLnBrk="0" hangingPunct="1">
                        <a:lnSpc>
                          <a:spcPts val="1900"/>
                        </a:lnSpc>
                        <a:spcBef>
                          <a:spcPts val="0"/>
                        </a:spcBef>
                        <a:spcAft>
                          <a:spcPts val="0"/>
                        </a:spcAft>
                        <a:buClrTx/>
                        <a:buSzTx/>
                        <a:buFontTx/>
                        <a:buNone/>
                        <a:tabLst/>
                      </a:pPr>
                      <a:r>
                        <a:rPr kumimoji="0" lang="en-GB" altLang="en-US" sz="1200" b="0" u="none" strike="noStrike" cap="none" spc="0" normalizeH="0" baseline="0">
                          <a:ln>
                            <a:noFill/>
                          </a:ln>
                          <a:solidFill>
                            <a:srgbClr val="5E5E5E"/>
                          </a:solidFill>
                          <a:effectLst/>
                          <a:latin typeface="Abadi Extra Light" panose="020B0204020104020204" pitchFamily="34" charset="0"/>
                        </a:rPr>
                        <a:t>First full year production - oz</a:t>
                      </a:r>
                      <a:endParaRPr kumimoji="0" lang="en-GB" altLang="en-US" sz="1200" b="0" i="0" u="none" strike="noStrike" cap="none" spc="0" normalizeH="0" baseline="0">
                        <a:ln>
                          <a:noFill/>
                        </a:ln>
                        <a:solidFill>
                          <a:srgbClr val="5E5E5E"/>
                        </a:solidFill>
                        <a:effectLst/>
                        <a:latin typeface="Abadi Extra Light" panose="020B0204020104020204" pitchFamily="34" charset="0"/>
                        <a:ea typeface="MS PGothic" panose="020B0600070205080204" pitchFamily="34" charset="-128"/>
                        <a:cs typeface="Nirmala UI" panose="020B0502040204020203" pitchFamily="34" charset="0"/>
                      </a:endParaRPr>
                    </a:p>
                  </a:txBody>
                  <a:tcPr marL="40500" marR="5358" marT="0" marB="0" anchor="ctr" horzOverflow="overflow"/>
                </a:tc>
                <a:tc>
                  <a:txBody>
                    <a:bodyPr/>
                    <a:lstStyle>
                      <a:lvl1pPr defTabSz="1017588">
                        <a:lnSpc>
                          <a:spcPts val="4050"/>
                        </a:lnSpc>
                        <a:buFont typeface="Arial" panose="020B0604020202020204" pitchFamily="34" charset="0"/>
                        <a:defRPr sz="3200" b="1">
                          <a:solidFill>
                            <a:schemeClr val="tx1"/>
                          </a:solidFill>
                          <a:latin typeface="Century Gothic" panose="020B0502020202020204" pitchFamily="34" charset="0"/>
                          <a:ea typeface="MS PGothic" panose="020B0600070205080204" pitchFamily="34" charset="-128"/>
                        </a:defRPr>
                      </a:lvl1pPr>
                      <a:lvl2pPr marL="742950" indent="-285750" defTabSz="1017588">
                        <a:lnSpc>
                          <a:spcPts val="4050"/>
                        </a:lnSpc>
                        <a:buFont typeface="Arial" panose="020B0604020202020204" pitchFamily="34" charset="0"/>
                        <a:defRPr sz="27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2pPr>
                      <a:lvl3pPr marL="1143000" indent="-228600" defTabSz="1017588">
                        <a:lnSpc>
                          <a:spcPts val="4050"/>
                        </a:lnSpc>
                        <a:buFont typeface="Arial" panose="020B0604020202020204" pitchFamily="34" charset="0"/>
                        <a:defRPr sz="23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3pPr>
                      <a:lvl4pPr marL="1600200" indent="-228600" defTabSz="1017588">
                        <a:lnSpc>
                          <a:spcPts val="4050"/>
                        </a:lnSpc>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4pPr>
                      <a:lvl5pPr marL="2057400" indent="-228600" defTabSz="1017588">
                        <a:lnSpc>
                          <a:spcPts val="4050"/>
                        </a:lnSpc>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5pPr>
                      <a:lvl6pPr marL="25146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7pPr>
                      <a:lvl8pPr marL="34290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8pPr>
                      <a:lvl9pPr marL="38862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9pPr>
                    </a:lstStyle>
                    <a:p>
                      <a:pPr marL="0" marR="0" lvl="0" indent="0" algn="ctr" defTabSz="1017588" rtl="0" eaLnBrk="1" fontAlgn="b" latinLnBrk="0" hangingPunct="1">
                        <a:lnSpc>
                          <a:spcPts val="1900"/>
                        </a:lnSpc>
                        <a:spcBef>
                          <a:spcPts val="0"/>
                        </a:spcBef>
                        <a:spcAft>
                          <a:spcPts val="0"/>
                        </a:spcAft>
                        <a:buClrTx/>
                        <a:buSzTx/>
                        <a:buFontTx/>
                        <a:buNone/>
                        <a:tabLst/>
                      </a:pPr>
                      <a:r>
                        <a:rPr kumimoji="0" lang="en-GB" altLang="en-US" sz="1200" b="0" u="none" strike="noStrike" kern="1200" cap="none" spc="0" normalizeH="0" baseline="0">
                          <a:ln>
                            <a:noFill/>
                          </a:ln>
                          <a:solidFill>
                            <a:srgbClr val="5E5E5E"/>
                          </a:solidFill>
                          <a:effectLst/>
                          <a:latin typeface="Abadi Extra Light" panose="020B0204020104020204" pitchFamily="34" charset="0"/>
                        </a:rPr>
                        <a:t>84,860</a:t>
                      </a:r>
                      <a:endParaRPr kumimoji="0" lang="en-GB" altLang="en-US" sz="1200" b="0" i="0" u="none" strike="noStrike" kern="1200" cap="none" spc="0" normalizeH="0" baseline="0">
                        <a:ln>
                          <a:noFill/>
                        </a:ln>
                        <a:solidFill>
                          <a:srgbClr val="5E5E5E"/>
                        </a:solidFill>
                        <a:effectLst/>
                        <a:latin typeface="Abadi Extra Light" panose="020B0204020104020204" pitchFamily="34" charset="0"/>
                        <a:ea typeface="MS PGothic" panose="020B0600070205080204" pitchFamily="34" charset="-128"/>
                        <a:cs typeface="Nirmala UI" panose="020B0502040204020203" pitchFamily="34" charset="0"/>
                      </a:endParaRPr>
                    </a:p>
                  </a:txBody>
                  <a:tcPr marL="5358" marR="5358" marT="5357" marB="0" anchor="ctr" horzOverflow="overflow"/>
                </a:tc>
                <a:tc>
                  <a:txBody>
                    <a:bodyPr/>
                    <a:lstStyle>
                      <a:lvl1pPr defTabSz="1017588">
                        <a:lnSpc>
                          <a:spcPts val="4050"/>
                        </a:lnSpc>
                        <a:buFont typeface="Arial" panose="020B0604020202020204" pitchFamily="34" charset="0"/>
                        <a:defRPr sz="3200" b="1">
                          <a:solidFill>
                            <a:schemeClr val="tx1"/>
                          </a:solidFill>
                          <a:latin typeface="Century Gothic" panose="020B0502020202020204" pitchFamily="34" charset="0"/>
                          <a:ea typeface="MS PGothic" panose="020B0600070205080204" pitchFamily="34" charset="-128"/>
                        </a:defRPr>
                      </a:lvl1pPr>
                      <a:lvl2pPr marL="742950" indent="-285750" defTabSz="1017588">
                        <a:lnSpc>
                          <a:spcPts val="4050"/>
                        </a:lnSpc>
                        <a:buFont typeface="Arial" panose="020B0604020202020204" pitchFamily="34" charset="0"/>
                        <a:defRPr sz="27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2pPr>
                      <a:lvl3pPr marL="1143000" indent="-228600" defTabSz="1017588">
                        <a:lnSpc>
                          <a:spcPts val="4050"/>
                        </a:lnSpc>
                        <a:buFont typeface="Arial" panose="020B0604020202020204" pitchFamily="34" charset="0"/>
                        <a:defRPr sz="23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3pPr>
                      <a:lvl4pPr marL="1600200" indent="-228600" defTabSz="1017588">
                        <a:lnSpc>
                          <a:spcPts val="4050"/>
                        </a:lnSpc>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4pPr>
                      <a:lvl5pPr marL="2057400" indent="-228600" defTabSz="1017588">
                        <a:lnSpc>
                          <a:spcPts val="4050"/>
                        </a:lnSpc>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5pPr>
                      <a:lvl6pPr marL="25146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7pPr>
                      <a:lvl8pPr marL="34290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8pPr>
                      <a:lvl9pPr marL="38862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9pPr>
                    </a:lstStyle>
                    <a:p>
                      <a:pPr marL="0" marR="0" lvl="0" indent="0" algn="ctr" defTabSz="1017588" rtl="0" eaLnBrk="1" fontAlgn="b" latinLnBrk="0" hangingPunct="1">
                        <a:lnSpc>
                          <a:spcPts val="1900"/>
                        </a:lnSpc>
                        <a:spcBef>
                          <a:spcPts val="0"/>
                        </a:spcBef>
                        <a:spcAft>
                          <a:spcPts val="0"/>
                        </a:spcAft>
                        <a:buClrTx/>
                        <a:buSzTx/>
                        <a:buFontTx/>
                        <a:buNone/>
                        <a:tabLst/>
                      </a:pPr>
                      <a:r>
                        <a:rPr kumimoji="0" lang="en-GB" altLang="en-US" sz="1200" b="0" u="none" strike="noStrike" kern="1200" cap="none" spc="0" normalizeH="0" baseline="0">
                          <a:ln>
                            <a:noFill/>
                          </a:ln>
                          <a:solidFill>
                            <a:srgbClr val="5E5E5E"/>
                          </a:solidFill>
                          <a:effectLst/>
                          <a:latin typeface="Abadi Extra Light" panose="020B0204020104020204" pitchFamily="34" charset="0"/>
                        </a:rPr>
                        <a:t>84,860</a:t>
                      </a:r>
                      <a:endParaRPr kumimoji="0" lang="en-GB" altLang="en-US" sz="1200" b="0" i="0" u="none" strike="noStrike" kern="1200" cap="none" spc="0" normalizeH="0" baseline="0">
                        <a:ln>
                          <a:noFill/>
                        </a:ln>
                        <a:solidFill>
                          <a:srgbClr val="5E5E5E"/>
                        </a:solidFill>
                        <a:effectLst/>
                        <a:latin typeface="Abadi Extra Light" panose="020B0204020104020204" pitchFamily="34" charset="0"/>
                        <a:ea typeface="MS PGothic" panose="020B0600070205080204" pitchFamily="34" charset="-128"/>
                        <a:cs typeface="Nirmala UI" panose="020B0502040204020203" pitchFamily="34" charset="0"/>
                      </a:endParaRPr>
                    </a:p>
                  </a:txBody>
                  <a:tcPr marL="5358" marR="5358" marT="5357" marB="0" anchor="ctr" horzOverflow="overflow"/>
                </a:tc>
                <a:extLst>
                  <a:ext uri="{0D108BD9-81ED-4DB2-BD59-A6C34878D82A}">
                    <a16:rowId xmlns:a16="http://schemas.microsoft.com/office/drawing/2014/main" val="2979068895"/>
                  </a:ext>
                </a:extLst>
              </a:tr>
              <a:tr h="366902">
                <a:tc>
                  <a:txBody>
                    <a:bodyPr/>
                    <a:lstStyle/>
                    <a:p>
                      <a:pPr marL="0" marR="0" lvl="0" indent="0" algn="l" defTabSz="1017588" rtl="0" eaLnBrk="1" fontAlgn="b" latinLnBrk="0" hangingPunct="1">
                        <a:lnSpc>
                          <a:spcPts val="1900"/>
                        </a:lnSpc>
                        <a:spcBef>
                          <a:spcPts val="0"/>
                        </a:spcBef>
                        <a:spcAft>
                          <a:spcPts val="0"/>
                        </a:spcAft>
                        <a:buClrTx/>
                        <a:buSzTx/>
                        <a:buFontTx/>
                        <a:buNone/>
                        <a:tabLst/>
                      </a:pPr>
                      <a:r>
                        <a:rPr kumimoji="0" lang="en-GB" altLang="en-US" sz="1200" b="0" u="none" strike="noStrike" cap="none" spc="0" normalizeH="0" baseline="0">
                          <a:ln>
                            <a:noFill/>
                          </a:ln>
                          <a:solidFill>
                            <a:srgbClr val="5E5E5E"/>
                          </a:solidFill>
                          <a:effectLst/>
                          <a:latin typeface="Abadi Extra Light" panose="020B0204020104020204" pitchFamily="34" charset="0"/>
                        </a:rPr>
                        <a:t>First full year FCF – US$m</a:t>
                      </a:r>
                      <a:endParaRPr kumimoji="0" lang="en-GB" altLang="en-US" sz="1200" b="0" i="0" u="none" strike="noStrike" cap="none" spc="0" normalizeH="0" baseline="0">
                        <a:ln>
                          <a:noFill/>
                        </a:ln>
                        <a:solidFill>
                          <a:srgbClr val="5E5E5E"/>
                        </a:solidFill>
                        <a:effectLst/>
                        <a:latin typeface="Abadi Extra Light" panose="020B0204020104020204" pitchFamily="34" charset="0"/>
                        <a:ea typeface="MS PGothic" panose="020B0600070205080204" pitchFamily="34" charset="-128"/>
                        <a:cs typeface="Nirmala UI" panose="020B0502040204020203" pitchFamily="34" charset="0"/>
                      </a:endParaRPr>
                    </a:p>
                  </a:txBody>
                  <a:tcPr marL="40500" marR="5358" marT="0" marB="0" anchor="ctr" horzOverflow="overflow">
                    <a:solidFill>
                      <a:schemeClr val="bg2">
                        <a:lumMod val="90000"/>
                      </a:schemeClr>
                    </a:solidFill>
                  </a:tcPr>
                </a:tc>
                <a:tc>
                  <a:txBody>
                    <a:bodyPr/>
                    <a:lstStyle/>
                    <a:p>
                      <a:pPr algn="ctr"/>
                      <a:r>
                        <a:rPr lang="en-GB" sz="1200" b="0" cap="none" spc="0" baseline="0">
                          <a:solidFill>
                            <a:srgbClr val="5E5E5E"/>
                          </a:solidFill>
                          <a:latin typeface="Abadi Extra Light" panose="020B0204020104020204" pitchFamily="34" charset="0"/>
                        </a:rPr>
                        <a:t>71.8</a:t>
                      </a:r>
                      <a:endParaRPr lang="en-GB" sz="1200" b="0" cap="none" spc="0" baseline="0">
                        <a:solidFill>
                          <a:srgbClr val="5E5E5E"/>
                        </a:solidFill>
                        <a:latin typeface="Abadi Extra Light" panose="020B0204020104020204" pitchFamily="34" charset="0"/>
                        <a:cs typeface="Nirmala UI" panose="020B0502040204020203" pitchFamily="34" charset="0"/>
                      </a:endParaRPr>
                    </a:p>
                  </a:txBody>
                  <a:tcPr marL="5358" marR="5358" marT="5357" marB="0" anchor="ctr" horzOverflow="overflow">
                    <a:solidFill>
                      <a:schemeClr val="bg2">
                        <a:lumMod val="90000"/>
                      </a:schemeClr>
                    </a:solidFill>
                  </a:tcPr>
                </a:tc>
                <a:tc>
                  <a:txBody>
                    <a:bodyPr/>
                    <a:lstStyle/>
                    <a:p>
                      <a:pPr algn="ctr"/>
                      <a:r>
                        <a:rPr lang="en-GB" sz="1200" b="0" cap="none" spc="0" baseline="0">
                          <a:solidFill>
                            <a:srgbClr val="5E5E5E"/>
                          </a:solidFill>
                          <a:latin typeface="Abadi Extra Light" panose="020B0204020104020204" pitchFamily="34" charset="0"/>
                        </a:rPr>
                        <a:t>64.2</a:t>
                      </a:r>
                      <a:endParaRPr lang="en-GB" sz="1200" b="0" cap="none" spc="0" baseline="0">
                        <a:solidFill>
                          <a:srgbClr val="5E5E5E"/>
                        </a:solidFill>
                        <a:latin typeface="Abadi Extra Light" panose="020B0204020104020204" pitchFamily="34" charset="0"/>
                        <a:cs typeface="Nirmala UI" panose="020B0502040204020203" pitchFamily="34" charset="0"/>
                      </a:endParaRPr>
                    </a:p>
                  </a:txBody>
                  <a:tcPr marL="5358" marR="5358" marT="5357" marB="0" anchor="ctr" horzOverflow="overflow">
                    <a:solidFill>
                      <a:schemeClr val="bg2">
                        <a:lumMod val="90000"/>
                      </a:schemeClr>
                    </a:solidFill>
                  </a:tcPr>
                </a:tc>
                <a:extLst>
                  <a:ext uri="{0D108BD9-81ED-4DB2-BD59-A6C34878D82A}">
                    <a16:rowId xmlns:a16="http://schemas.microsoft.com/office/drawing/2014/main" val="3289137934"/>
                  </a:ext>
                </a:extLst>
              </a:tr>
              <a:tr h="366902">
                <a:tc>
                  <a:txBody>
                    <a:bodyPr/>
                    <a:lstStyle/>
                    <a:p>
                      <a:pPr marL="0" marR="0" lvl="0" indent="0" algn="l" defTabSz="1017588" rtl="0" eaLnBrk="1" fontAlgn="b" latinLnBrk="0" hangingPunct="1">
                        <a:lnSpc>
                          <a:spcPts val="1900"/>
                        </a:lnSpc>
                        <a:spcBef>
                          <a:spcPts val="0"/>
                        </a:spcBef>
                        <a:spcAft>
                          <a:spcPts val="0"/>
                        </a:spcAft>
                        <a:buClrTx/>
                        <a:buSzTx/>
                        <a:buFontTx/>
                        <a:buNone/>
                        <a:tabLst/>
                        <a:defRPr/>
                      </a:pPr>
                      <a:r>
                        <a:rPr kumimoji="0" lang="en-GB" altLang="en-US" sz="1200" b="0" u="none" strike="noStrike" cap="none" spc="0" normalizeH="0" baseline="0">
                          <a:ln>
                            <a:noFill/>
                          </a:ln>
                          <a:solidFill>
                            <a:srgbClr val="5E5E5E"/>
                          </a:solidFill>
                          <a:effectLst/>
                          <a:latin typeface="Abadi Extra Light" panose="020B0204020104020204" pitchFamily="34" charset="0"/>
                        </a:rPr>
                        <a:t>LoM avg. production/year – oz Au</a:t>
                      </a:r>
                      <a:endParaRPr kumimoji="0" lang="en-GB" altLang="en-US" sz="1200" b="0" i="0" u="none" strike="noStrike" cap="none" spc="0" normalizeH="0" baseline="0">
                        <a:ln>
                          <a:noFill/>
                        </a:ln>
                        <a:solidFill>
                          <a:srgbClr val="5E5E5E"/>
                        </a:solidFill>
                        <a:effectLst/>
                        <a:latin typeface="Abadi Extra Light" panose="020B0204020104020204" pitchFamily="34" charset="0"/>
                        <a:ea typeface="MS PGothic" panose="020B0600070205080204" pitchFamily="34" charset="-128"/>
                        <a:cs typeface="Nirmala UI" panose="020B0502040204020203" pitchFamily="34" charset="0"/>
                      </a:endParaRPr>
                    </a:p>
                  </a:txBody>
                  <a:tcPr marL="40500" marR="5358" marT="0" marB="0" anchor="ctr" horzOverflow="overflow"/>
                </a:tc>
                <a:tc>
                  <a:txBody>
                    <a:bodyPr/>
                    <a:lstStyle/>
                    <a:p>
                      <a:pPr algn="ctr"/>
                      <a:r>
                        <a:rPr lang="en-GB" sz="1200" b="0" cap="none" spc="0" baseline="0">
                          <a:solidFill>
                            <a:srgbClr val="5E5E5E"/>
                          </a:solidFill>
                          <a:latin typeface="Abadi Extra Light" panose="020B0204020104020204" pitchFamily="34" charset="0"/>
                        </a:rPr>
                        <a:t>56,000</a:t>
                      </a:r>
                      <a:endParaRPr lang="en-GB" sz="1200" b="0" cap="none" spc="0" baseline="0">
                        <a:solidFill>
                          <a:srgbClr val="5E5E5E"/>
                        </a:solidFill>
                        <a:latin typeface="Abadi Extra Light" panose="020B0204020104020204" pitchFamily="34" charset="0"/>
                        <a:cs typeface="Nirmala UI" panose="020B0502040204020203" pitchFamily="34" charset="0"/>
                      </a:endParaRPr>
                    </a:p>
                  </a:txBody>
                  <a:tcPr marL="5358" marR="5358" marT="5357" marB="0" anchor="ctr" horzOverflow="overflow"/>
                </a:tc>
                <a:tc>
                  <a:txBody>
                    <a:bodyPr/>
                    <a:lstStyle/>
                    <a:p>
                      <a:pPr algn="ctr"/>
                      <a:r>
                        <a:rPr lang="en-GB" sz="1200" b="0" cap="none" spc="0" baseline="0">
                          <a:solidFill>
                            <a:srgbClr val="5E5E5E"/>
                          </a:solidFill>
                          <a:latin typeface="Abadi Extra Light" panose="020B0204020104020204" pitchFamily="34" charset="0"/>
                        </a:rPr>
                        <a:t>56,000</a:t>
                      </a:r>
                      <a:endParaRPr lang="en-GB" sz="1200" b="0" cap="none" spc="0" baseline="0">
                        <a:solidFill>
                          <a:srgbClr val="5E5E5E"/>
                        </a:solidFill>
                        <a:latin typeface="Abadi Extra Light" panose="020B0204020104020204" pitchFamily="34" charset="0"/>
                        <a:cs typeface="Nirmala UI" panose="020B0502040204020203" pitchFamily="34" charset="0"/>
                      </a:endParaRPr>
                    </a:p>
                  </a:txBody>
                  <a:tcPr marL="5358" marR="5358" marT="5357" marB="0" anchor="ctr" horzOverflow="overflow"/>
                </a:tc>
                <a:extLst>
                  <a:ext uri="{0D108BD9-81ED-4DB2-BD59-A6C34878D82A}">
                    <a16:rowId xmlns:a16="http://schemas.microsoft.com/office/drawing/2014/main" val="2082535418"/>
                  </a:ext>
                </a:extLst>
              </a:tr>
              <a:tr h="366902">
                <a:tc>
                  <a:txBody>
                    <a:bodyPr/>
                    <a:lstStyle>
                      <a:lvl1pPr defTabSz="1017588">
                        <a:lnSpc>
                          <a:spcPts val="4050"/>
                        </a:lnSpc>
                        <a:buFont typeface="Arial" panose="020B0604020202020204" pitchFamily="34" charset="0"/>
                        <a:defRPr sz="3200" b="1">
                          <a:solidFill>
                            <a:schemeClr val="tx1"/>
                          </a:solidFill>
                          <a:latin typeface="Century Gothic" panose="020B0502020202020204" pitchFamily="34" charset="0"/>
                          <a:ea typeface="MS PGothic" panose="020B0600070205080204" pitchFamily="34" charset="-128"/>
                        </a:defRPr>
                      </a:lvl1pPr>
                      <a:lvl2pPr marL="742950" indent="-285750" defTabSz="1017588">
                        <a:lnSpc>
                          <a:spcPts val="4050"/>
                        </a:lnSpc>
                        <a:buFont typeface="Arial" panose="020B0604020202020204" pitchFamily="34" charset="0"/>
                        <a:defRPr sz="27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2pPr>
                      <a:lvl3pPr marL="1143000" indent="-228600" defTabSz="1017588">
                        <a:lnSpc>
                          <a:spcPts val="4050"/>
                        </a:lnSpc>
                        <a:buFont typeface="Arial" panose="020B0604020202020204" pitchFamily="34" charset="0"/>
                        <a:defRPr sz="23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3pPr>
                      <a:lvl4pPr marL="1600200" indent="-228600" defTabSz="1017588">
                        <a:lnSpc>
                          <a:spcPts val="4050"/>
                        </a:lnSpc>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4pPr>
                      <a:lvl5pPr marL="2057400" indent="-228600" defTabSz="1017588">
                        <a:lnSpc>
                          <a:spcPts val="4050"/>
                        </a:lnSpc>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5pPr>
                      <a:lvl6pPr marL="25146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7pPr>
                      <a:lvl8pPr marL="34290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8pPr>
                      <a:lvl9pPr marL="38862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9pPr>
                    </a:lstStyle>
                    <a:p>
                      <a:pPr marL="0" marR="0" lvl="0" indent="0" algn="l" defTabSz="1017588" rtl="0" eaLnBrk="1" fontAlgn="b" latinLnBrk="0" hangingPunct="1">
                        <a:lnSpc>
                          <a:spcPts val="1900"/>
                        </a:lnSpc>
                        <a:spcBef>
                          <a:spcPts val="0"/>
                        </a:spcBef>
                        <a:spcAft>
                          <a:spcPts val="0"/>
                        </a:spcAft>
                        <a:buClrTx/>
                        <a:buSzTx/>
                        <a:buFontTx/>
                        <a:buNone/>
                        <a:tabLst/>
                        <a:defRPr/>
                      </a:pPr>
                      <a:r>
                        <a:rPr kumimoji="0" lang="en-GB" altLang="en-US" sz="1200" b="0" u="none" strike="noStrike" cap="none" spc="0" normalizeH="0" baseline="0" err="1">
                          <a:ln>
                            <a:noFill/>
                          </a:ln>
                          <a:solidFill>
                            <a:srgbClr val="5E5E5E"/>
                          </a:solidFill>
                          <a:effectLst/>
                          <a:latin typeface="Abadi Extra Light" panose="020B0204020104020204" pitchFamily="34" charset="0"/>
                        </a:rPr>
                        <a:t>LoM</a:t>
                      </a:r>
                      <a:r>
                        <a:rPr kumimoji="0" lang="en-GB" altLang="en-US" sz="1200" b="0" u="none" strike="noStrike" cap="none" spc="0" normalizeH="0" baseline="0">
                          <a:ln>
                            <a:noFill/>
                          </a:ln>
                          <a:solidFill>
                            <a:srgbClr val="5E5E5E"/>
                          </a:solidFill>
                          <a:effectLst/>
                          <a:latin typeface="Abadi Extra Light" panose="020B0204020104020204" pitchFamily="34" charset="0"/>
                        </a:rPr>
                        <a:t> Grade – g/t Au</a:t>
                      </a:r>
                      <a:endParaRPr kumimoji="0" lang="en-GB" altLang="en-US" sz="1200" b="0" i="0" u="none" strike="noStrike" cap="none" spc="0" normalizeH="0" baseline="0">
                        <a:ln>
                          <a:noFill/>
                        </a:ln>
                        <a:solidFill>
                          <a:srgbClr val="5E5E5E"/>
                        </a:solidFill>
                        <a:effectLst/>
                        <a:latin typeface="Abadi Extra Light" panose="020B0204020104020204" pitchFamily="34" charset="0"/>
                        <a:ea typeface="MS PGothic" panose="020B0600070205080204" pitchFamily="34" charset="-128"/>
                        <a:cs typeface="Nirmala UI" panose="020B0502040204020203" pitchFamily="34" charset="0"/>
                      </a:endParaRPr>
                    </a:p>
                  </a:txBody>
                  <a:tcPr marL="40500" marR="5358" marT="0" marB="0" anchor="ctr" horzOverflow="overflow">
                    <a:solidFill>
                      <a:schemeClr val="bg2">
                        <a:lumMod val="90000"/>
                      </a:schemeClr>
                    </a:solidFill>
                  </a:tcPr>
                </a:tc>
                <a:tc>
                  <a:txBody>
                    <a:bodyPr/>
                    <a:lstStyle/>
                    <a:p>
                      <a:pPr algn="ctr"/>
                      <a:r>
                        <a:rPr lang="en-GB" sz="1200" b="0" cap="none" spc="0" baseline="0">
                          <a:solidFill>
                            <a:srgbClr val="5E5E5E"/>
                          </a:solidFill>
                          <a:latin typeface="Abadi Extra Light" panose="020B0204020104020204" pitchFamily="34" charset="0"/>
                        </a:rPr>
                        <a:t>1.3</a:t>
                      </a:r>
                      <a:endParaRPr lang="en-GB" sz="1200" b="0" cap="none" spc="0" baseline="0">
                        <a:solidFill>
                          <a:srgbClr val="5E5E5E"/>
                        </a:solidFill>
                        <a:latin typeface="Abadi Extra Light" panose="020B0204020104020204" pitchFamily="34" charset="0"/>
                        <a:cs typeface="Nirmala UI" panose="020B0502040204020203" pitchFamily="34" charset="0"/>
                      </a:endParaRPr>
                    </a:p>
                  </a:txBody>
                  <a:tcPr marL="5358" marR="5358" marT="5357" marB="0" anchor="ctr" horzOverflow="overflow">
                    <a:solidFill>
                      <a:schemeClr val="bg2">
                        <a:lumMod val="90000"/>
                      </a:schemeClr>
                    </a:solidFill>
                  </a:tcPr>
                </a:tc>
                <a:tc>
                  <a:txBody>
                    <a:bodyPr/>
                    <a:lstStyle/>
                    <a:p>
                      <a:pPr algn="ctr"/>
                      <a:r>
                        <a:rPr lang="en-GB" sz="1200" b="0" cap="none" spc="0" baseline="0">
                          <a:solidFill>
                            <a:srgbClr val="5E5E5E"/>
                          </a:solidFill>
                          <a:latin typeface="Abadi Extra Light" panose="020B0204020104020204" pitchFamily="34" charset="0"/>
                        </a:rPr>
                        <a:t>1.3</a:t>
                      </a:r>
                      <a:endParaRPr lang="en-GB" sz="1200" b="0" cap="none" spc="0" baseline="0">
                        <a:solidFill>
                          <a:srgbClr val="5E5E5E"/>
                        </a:solidFill>
                        <a:latin typeface="Abadi Extra Light" panose="020B0204020104020204" pitchFamily="34" charset="0"/>
                        <a:cs typeface="Nirmala UI" panose="020B0502040204020203" pitchFamily="34" charset="0"/>
                      </a:endParaRPr>
                    </a:p>
                  </a:txBody>
                  <a:tcPr marL="5358" marR="5358" marT="5357" marB="0" anchor="ctr" horzOverflow="overflow">
                    <a:solidFill>
                      <a:schemeClr val="bg2">
                        <a:lumMod val="90000"/>
                      </a:schemeClr>
                    </a:solidFill>
                  </a:tcPr>
                </a:tc>
                <a:extLst>
                  <a:ext uri="{0D108BD9-81ED-4DB2-BD59-A6C34878D82A}">
                    <a16:rowId xmlns:a16="http://schemas.microsoft.com/office/drawing/2014/main" val="710398952"/>
                  </a:ext>
                </a:extLst>
              </a:tr>
              <a:tr h="366902">
                <a:tc>
                  <a:txBody>
                    <a:bodyPr/>
                    <a:lstStyle>
                      <a:lvl1pPr defTabSz="1017588">
                        <a:lnSpc>
                          <a:spcPts val="4050"/>
                        </a:lnSpc>
                        <a:buFont typeface="Arial" panose="020B0604020202020204" pitchFamily="34" charset="0"/>
                        <a:defRPr sz="3200" b="1">
                          <a:solidFill>
                            <a:schemeClr val="tx1"/>
                          </a:solidFill>
                          <a:latin typeface="Century Gothic" panose="020B0502020202020204" pitchFamily="34" charset="0"/>
                          <a:ea typeface="MS PGothic" panose="020B0600070205080204" pitchFamily="34" charset="-128"/>
                        </a:defRPr>
                      </a:lvl1pPr>
                      <a:lvl2pPr marL="742950" indent="-285750" defTabSz="1017588">
                        <a:lnSpc>
                          <a:spcPts val="4050"/>
                        </a:lnSpc>
                        <a:buFont typeface="Arial" panose="020B0604020202020204" pitchFamily="34" charset="0"/>
                        <a:defRPr sz="27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2pPr>
                      <a:lvl3pPr marL="1143000" indent="-228600" defTabSz="1017588">
                        <a:lnSpc>
                          <a:spcPts val="4050"/>
                        </a:lnSpc>
                        <a:buFont typeface="Arial" panose="020B0604020202020204" pitchFamily="34" charset="0"/>
                        <a:defRPr sz="23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3pPr>
                      <a:lvl4pPr marL="1600200" indent="-228600" defTabSz="1017588">
                        <a:lnSpc>
                          <a:spcPts val="4050"/>
                        </a:lnSpc>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4pPr>
                      <a:lvl5pPr marL="2057400" indent="-228600" defTabSz="1017588">
                        <a:lnSpc>
                          <a:spcPts val="4050"/>
                        </a:lnSpc>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5pPr>
                      <a:lvl6pPr marL="25146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7pPr>
                      <a:lvl8pPr marL="34290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8pPr>
                      <a:lvl9pPr marL="38862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9pPr>
                    </a:lstStyle>
                    <a:p>
                      <a:pPr marL="0" marR="0" lvl="0" indent="0" algn="l" defTabSz="1017588" rtl="0" eaLnBrk="1" fontAlgn="b" latinLnBrk="0" hangingPunct="1">
                        <a:lnSpc>
                          <a:spcPts val="1900"/>
                        </a:lnSpc>
                        <a:spcBef>
                          <a:spcPts val="0"/>
                        </a:spcBef>
                        <a:spcAft>
                          <a:spcPts val="0"/>
                        </a:spcAft>
                        <a:buClrTx/>
                        <a:buSzTx/>
                        <a:buFontTx/>
                        <a:buNone/>
                        <a:tabLst/>
                      </a:pPr>
                      <a:r>
                        <a:rPr kumimoji="0" lang="en-GB" altLang="en-US" sz="1200" b="0" u="none" strike="noStrike" cap="none" spc="0" normalizeH="0" baseline="0">
                          <a:ln>
                            <a:noFill/>
                          </a:ln>
                          <a:solidFill>
                            <a:srgbClr val="5E5E5E"/>
                          </a:solidFill>
                          <a:effectLst/>
                          <a:latin typeface="Abadi Extra Light" panose="020B0204020104020204" pitchFamily="34" charset="0"/>
                        </a:rPr>
                        <a:t>Project CAPEX (incl. contingency) – </a:t>
                      </a:r>
                      <a:r>
                        <a:rPr kumimoji="0" lang="en-GB" altLang="en-US" sz="1200" b="0" u="none" strike="noStrike" cap="none" spc="0" normalizeH="0" baseline="0" err="1">
                          <a:ln>
                            <a:noFill/>
                          </a:ln>
                          <a:solidFill>
                            <a:srgbClr val="5E5E5E"/>
                          </a:solidFill>
                          <a:effectLst/>
                          <a:latin typeface="Abadi Extra Light" panose="020B0204020104020204" pitchFamily="34" charset="0"/>
                        </a:rPr>
                        <a:t>US$m</a:t>
                      </a:r>
                      <a:endParaRPr kumimoji="0" lang="en-GB" altLang="en-US" sz="1200" b="0" i="0" u="none" strike="noStrike" cap="none" spc="0" normalizeH="0" baseline="0">
                        <a:ln>
                          <a:noFill/>
                        </a:ln>
                        <a:solidFill>
                          <a:srgbClr val="5E5E5E"/>
                        </a:solidFill>
                        <a:effectLst/>
                        <a:latin typeface="Abadi Extra Light" panose="020B0204020104020204" pitchFamily="34" charset="0"/>
                        <a:ea typeface="MS PGothic" panose="020B0600070205080204" pitchFamily="34" charset="-128"/>
                        <a:cs typeface="Nirmala UI" panose="020B0502040204020203" pitchFamily="34" charset="0"/>
                      </a:endParaRPr>
                    </a:p>
                  </a:txBody>
                  <a:tcPr marL="40500" marR="5358" marT="0" marB="0" anchor="ctr" horzOverflow="overflow"/>
                </a:tc>
                <a:tc>
                  <a:txBody>
                    <a:bodyP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en-GB" altLang="en-US" sz="1200" b="0" u="none" strike="noStrike" kern="1200" cap="none" spc="0" normalizeH="0" baseline="0">
                          <a:ln>
                            <a:noFill/>
                          </a:ln>
                          <a:solidFill>
                            <a:srgbClr val="5E5E5E"/>
                          </a:solidFill>
                          <a:effectLst/>
                          <a:latin typeface="Abadi Extra Light" panose="020B0204020104020204" pitchFamily="34" charset="0"/>
                        </a:rPr>
                        <a:t>90</a:t>
                      </a:r>
                      <a:endParaRPr kumimoji="0" lang="en-GB" altLang="en-US" sz="1200" b="0" i="0" u="none" strike="noStrike" kern="1200" cap="none" spc="0" normalizeH="0" baseline="0">
                        <a:ln>
                          <a:noFill/>
                        </a:ln>
                        <a:solidFill>
                          <a:srgbClr val="5E5E5E"/>
                        </a:solidFill>
                        <a:effectLst/>
                        <a:latin typeface="Abadi Extra Light" panose="020B0204020104020204" pitchFamily="34" charset="0"/>
                        <a:ea typeface="MS PGothic" panose="020B0600070205080204" pitchFamily="34" charset="-128"/>
                        <a:cs typeface="Nirmala UI" panose="020B0502040204020203" pitchFamily="34" charset="0"/>
                      </a:endParaRPr>
                    </a:p>
                  </a:txBody>
                  <a:tcPr marL="5358" marR="5358" marT="5357" marB="0" anchor="ctr" horzOverflow="overflow"/>
                </a:tc>
                <a:tc>
                  <a:txBody>
                    <a:bodyP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en-GB" altLang="en-US" sz="1200" b="0" u="none" strike="noStrike" kern="1200" cap="none" spc="0" normalizeH="0" baseline="0">
                          <a:ln>
                            <a:noFill/>
                          </a:ln>
                          <a:solidFill>
                            <a:srgbClr val="5E5E5E"/>
                          </a:solidFill>
                          <a:effectLst/>
                          <a:latin typeface="Abadi Extra Light" panose="020B0204020104020204" pitchFamily="34" charset="0"/>
                        </a:rPr>
                        <a:t>90</a:t>
                      </a:r>
                      <a:endParaRPr kumimoji="0" lang="en-GB" altLang="en-US" sz="1200" b="0" i="0" u="none" strike="noStrike" kern="1200" cap="none" spc="0" normalizeH="0" baseline="0">
                        <a:ln>
                          <a:noFill/>
                        </a:ln>
                        <a:solidFill>
                          <a:srgbClr val="5E5E5E"/>
                        </a:solidFill>
                        <a:effectLst/>
                        <a:latin typeface="Abadi Extra Light" panose="020B0204020104020204" pitchFamily="34" charset="0"/>
                        <a:ea typeface="MS PGothic" panose="020B0600070205080204" pitchFamily="34" charset="-128"/>
                        <a:cs typeface="Nirmala UI" panose="020B0502040204020203" pitchFamily="34" charset="0"/>
                      </a:endParaRPr>
                    </a:p>
                  </a:txBody>
                  <a:tcPr marL="5358" marR="5358" marT="5357" marB="0" anchor="ctr" horzOverflow="overflow"/>
                </a:tc>
                <a:extLst>
                  <a:ext uri="{0D108BD9-81ED-4DB2-BD59-A6C34878D82A}">
                    <a16:rowId xmlns:a16="http://schemas.microsoft.com/office/drawing/2014/main" val="2659480285"/>
                  </a:ext>
                </a:extLst>
              </a:tr>
              <a:tr h="366902">
                <a:tc>
                  <a:txBody>
                    <a:bodyPr/>
                    <a:lstStyle>
                      <a:lvl1pPr defTabSz="1017588">
                        <a:lnSpc>
                          <a:spcPts val="4050"/>
                        </a:lnSpc>
                        <a:buFont typeface="Arial" panose="020B0604020202020204" pitchFamily="34" charset="0"/>
                        <a:defRPr sz="3200" b="1">
                          <a:solidFill>
                            <a:schemeClr val="tx1"/>
                          </a:solidFill>
                          <a:latin typeface="Century Gothic" panose="020B0502020202020204" pitchFamily="34" charset="0"/>
                          <a:ea typeface="MS PGothic" panose="020B0600070205080204" pitchFamily="34" charset="-128"/>
                        </a:defRPr>
                      </a:lvl1pPr>
                      <a:lvl2pPr marL="742950" indent="-285750" defTabSz="1017588">
                        <a:lnSpc>
                          <a:spcPts val="4050"/>
                        </a:lnSpc>
                        <a:buFont typeface="Arial" panose="020B0604020202020204" pitchFamily="34" charset="0"/>
                        <a:defRPr sz="27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2pPr>
                      <a:lvl3pPr marL="1143000" indent="-228600" defTabSz="1017588">
                        <a:lnSpc>
                          <a:spcPts val="4050"/>
                        </a:lnSpc>
                        <a:buFont typeface="Arial" panose="020B0604020202020204" pitchFamily="34" charset="0"/>
                        <a:defRPr sz="23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3pPr>
                      <a:lvl4pPr marL="1600200" indent="-228600" defTabSz="1017588">
                        <a:lnSpc>
                          <a:spcPts val="4050"/>
                        </a:lnSpc>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4pPr>
                      <a:lvl5pPr marL="2057400" indent="-228600" defTabSz="1017588">
                        <a:lnSpc>
                          <a:spcPts val="4050"/>
                        </a:lnSpc>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5pPr>
                      <a:lvl6pPr marL="25146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7pPr>
                      <a:lvl8pPr marL="34290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8pPr>
                      <a:lvl9pPr marL="38862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9pPr>
                    </a:lstStyle>
                    <a:p>
                      <a:pPr marL="0" marR="0" lvl="0" indent="0" algn="l" defTabSz="1017588" rtl="0" eaLnBrk="1" fontAlgn="b" latinLnBrk="0" hangingPunct="1">
                        <a:lnSpc>
                          <a:spcPts val="1900"/>
                        </a:lnSpc>
                        <a:spcBef>
                          <a:spcPts val="0"/>
                        </a:spcBef>
                        <a:spcAft>
                          <a:spcPts val="0"/>
                        </a:spcAft>
                        <a:buClrTx/>
                        <a:buSzTx/>
                        <a:buFontTx/>
                        <a:buNone/>
                        <a:tabLst/>
                      </a:pPr>
                      <a:r>
                        <a:rPr kumimoji="0" lang="en-GB" altLang="en-US" sz="1200" b="0" u="none" strike="noStrike" cap="none" spc="0" normalizeH="0" baseline="0">
                          <a:ln>
                            <a:noFill/>
                          </a:ln>
                          <a:solidFill>
                            <a:srgbClr val="5E5E5E"/>
                          </a:solidFill>
                          <a:effectLst/>
                          <a:latin typeface="Abadi Extra Light" panose="020B0204020104020204" pitchFamily="34" charset="0"/>
                        </a:rPr>
                        <a:t>Strip ratio – </a:t>
                      </a:r>
                      <a:r>
                        <a:rPr kumimoji="0" lang="en-GB" altLang="en-US" sz="1200" b="0" u="none" strike="noStrike" cap="none" spc="0" normalizeH="0" baseline="0" err="1">
                          <a:ln>
                            <a:noFill/>
                          </a:ln>
                          <a:solidFill>
                            <a:srgbClr val="5E5E5E"/>
                          </a:solidFill>
                          <a:effectLst/>
                          <a:latin typeface="Abadi Extra Light" panose="020B0204020104020204" pitchFamily="34" charset="0"/>
                        </a:rPr>
                        <a:t>waste:ore</a:t>
                      </a:r>
                      <a:endParaRPr kumimoji="0" lang="en-GB" altLang="en-US" sz="1200" b="0" i="0" u="none" strike="noStrike" cap="none" spc="0" normalizeH="0" baseline="0">
                        <a:ln>
                          <a:noFill/>
                        </a:ln>
                        <a:solidFill>
                          <a:srgbClr val="5E5E5E"/>
                        </a:solidFill>
                        <a:effectLst/>
                        <a:latin typeface="Abadi Extra Light" panose="020B0204020104020204" pitchFamily="34" charset="0"/>
                        <a:ea typeface="MS PGothic" panose="020B0600070205080204" pitchFamily="34" charset="-128"/>
                        <a:cs typeface="Nirmala UI" panose="020B0502040204020203" pitchFamily="34" charset="0"/>
                      </a:endParaRPr>
                    </a:p>
                  </a:txBody>
                  <a:tcPr marL="40500" marR="5358" marT="0" marB="0" anchor="ctr" horzOverflow="overflow">
                    <a:solidFill>
                      <a:schemeClr val="bg2">
                        <a:lumMod val="90000"/>
                      </a:schemeClr>
                    </a:solidFill>
                  </a:tcPr>
                </a:tc>
                <a:tc>
                  <a:txBody>
                    <a:bodyPr/>
                    <a:lstStyle/>
                    <a:p>
                      <a:pPr algn="ctr"/>
                      <a:r>
                        <a:rPr lang="en-GB" sz="1200" b="0" cap="none" spc="0" baseline="0">
                          <a:solidFill>
                            <a:srgbClr val="5E5E5E"/>
                          </a:solidFill>
                          <a:latin typeface="Abadi Extra Light" panose="020B0204020104020204" pitchFamily="34" charset="0"/>
                        </a:rPr>
                        <a:t>4.6:1</a:t>
                      </a:r>
                      <a:endParaRPr lang="en-GB" sz="1200" b="0" cap="none" spc="0" baseline="0">
                        <a:solidFill>
                          <a:srgbClr val="5E5E5E"/>
                        </a:solidFill>
                        <a:latin typeface="Abadi Extra Light" panose="020B0204020104020204" pitchFamily="34" charset="0"/>
                        <a:cs typeface="Nirmala UI" panose="020B0502040204020203" pitchFamily="34" charset="0"/>
                      </a:endParaRPr>
                    </a:p>
                  </a:txBody>
                  <a:tcPr marL="5358" marR="5358" marT="5357" marB="0" anchor="ctr" horzOverflow="overflow">
                    <a:solidFill>
                      <a:schemeClr val="bg2">
                        <a:lumMod val="90000"/>
                      </a:schemeClr>
                    </a:solidFill>
                  </a:tcPr>
                </a:tc>
                <a:tc>
                  <a:txBody>
                    <a:bodyPr/>
                    <a:lstStyle/>
                    <a:p>
                      <a:pPr algn="ctr"/>
                      <a:r>
                        <a:rPr lang="en-GB" sz="1200" b="0" cap="none" spc="0" baseline="0">
                          <a:solidFill>
                            <a:srgbClr val="5E5E5E"/>
                          </a:solidFill>
                          <a:latin typeface="Abadi Extra Light" panose="020B0204020104020204" pitchFamily="34" charset="0"/>
                        </a:rPr>
                        <a:t>4.6:1</a:t>
                      </a:r>
                      <a:endParaRPr lang="en-GB" sz="1200" b="0" cap="none" spc="0" baseline="0">
                        <a:solidFill>
                          <a:srgbClr val="5E5E5E"/>
                        </a:solidFill>
                        <a:latin typeface="Abadi Extra Light" panose="020B0204020104020204" pitchFamily="34" charset="0"/>
                        <a:cs typeface="Nirmala UI" panose="020B0502040204020203" pitchFamily="34" charset="0"/>
                      </a:endParaRPr>
                    </a:p>
                  </a:txBody>
                  <a:tcPr marL="5358" marR="5358" marT="5357" marB="0" anchor="ctr" horzOverflow="overflow">
                    <a:solidFill>
                      <a:schemeClr val="bg2">
                        <a:lumMod val="90000"/>
                      </a:schemeClr>
                    </a:solidFill>
                  </a:tcPr>
                </a:tc>
                <a:extLst>
                  <a:ext uri="{0D108BD9-81ED-4DB2-BD59-A6C34878D82A}">
                    <a16:rowId xmlns:a16="http://schemas.microsoft.com/office/drawing/2014/main" val="1984792439"/>
                  </a:ext>
                </a:extLst>
              </a:tr>
              <a:tr h="366902">
                <a:tc>
                  <a:txBody>
                    <a:bodyPr/>
                    <a:lstStyle>
                      <a:lvl1pPr defTabSz="1017588">
                        <a:lnSpc>
                          <a:spcPts val="4050"/>
                        </a:lnSpc>
                        <a:buFont typeface="Arial" panose="020B0604020202020204" pitchFamily="34" charset="0"/>
                        <a:defRPr sz="3200" b="1">
                          <a:solidFill>
                            <a:schemeClr val="tx1"/>
                          </a:solidFill>
                          <a:latin typeface="Century Gothic" panose="020B0502020202020204" pitchFamily="34" charset="0"/>
                          <a:ea typeface="MS PGothic" panose="020B0600070205080204" pitchFamily="34" charset="-128"/>
                        </a:defRPr>
                      </a:lvl1pPr>
                      <a:lvl2pPr marL="742950" indent="-285750" defTabSz="1017588">
                        <a:lnSpc>
                          <a:spcPts val="4050"/>
                        </a:lnSpc>
                        <a:buFont typeface="Arial" panose="020B0604020202020204" pitchFamily="34" charset="0"/>
                        <a:defRPr sz="27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2pPr>
                      <a:lvl3pPr marL="1143000" indent="-228600" defTabSz="1017588">
                        <a:lnSpc>
                          <a:spcPts val="4050"/>
                        </a:lnSpc>
                        <a:buFont typeface="Arial" panose="020B0604020202020204" pitchFamily="34" charset="0"/>
                        <a:defRPr sz="23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3pPr>
                      <a:lvl4pPr marL="1600200" indent="-228600" defTabSz="1017588">
                        <a:lnSpc>
                          <a:spcPts val="4050"/>
                        </a:lnSpc>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4pPr>
                      <a:lvl5pPr marL="2057400" indent="-228600" defTabSz="1017588">
                        <a:lnSpc>
                          <a:spcPts val="4050"/>
                        </a:lnSpc>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5pPr>
                      <a:lvl6pPr marL="25146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7pPr>
                      <a:lvl8pPr marL="34290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8pPr>
                      <a:lvl9pPr marL="38862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9pPr>
                    </a:lstStyle>
                    <a:p>
                      <a:pPr marL="0" marR="0" lvl="0" indent="0" algn="l" defTabSz="1017588" rtl="0" eaLnBrk="1" fontAlgn="b" latinLnBrk="0" hangingPunct="1">
                        <a:lnSpc>
                          <a:spcPts val="1900"/>
                        </a:lnSpc>
                        <a:spcBef>
                          <a:spcPts val="0"/>
                        </a:spcBef>
                        <a:spcAft>
                          <a:spcPts val="0"/>
                        </a:spcAft>
                        <a:buClrTx/>
                        <a:buSzTx/>
                        <a:buFontTx/>
                        <a:buNone/>
                        <a:tabLst/>
                      </a:pPr>
                      <a:r>
                        <a:rPr kumimoji="0" lang="en-GB" altLang="en-US" sz="1200" b="0" u="none" strike="noStrike" cap="none" spc="0" normalizeH="0" baseline="0">
                          <a:ln>
                            <a:noFill/>
                          </a:ln>
                          <a:solidFill>
                            <a:srgbClr val="5E5E5E"/>
                          </a:solidFill>
                          <a:effectLst/>
                          <a:latin typeface="Abadi Extra Light" panose="020B0204020104020204" pitchFamily="34" charset="0"/>
                        </a:rPr>
                        <a:t>All in Sustaining Costs – US$/oz</a:t>
                      </a:r>
                      <a:endParaRPr kumimoji="0" lang="en-GB" altLang="en-US" sz="1200" b="0" i="0" u="none" strike="noStrike" cap="none" spc="0" normalizeH="0" baseline="0">
                        <a:ln>
                          <a:noFill/>
                        </a:ln>
                        <a:solidFill>
                          <a:srgbClr val="5E5E5E"/>
                        </a:solidFill>
                        <a:effectLst/>
                        <a:latin typeface="Abadi Extra Light" panose="020B0204020104020204" pitchFamily="34" charset="0"/>
                        <a:ea typeface="MS PGothic" panose="020B0600070205080204" pitchFamily="34" charset="-128"/>
                        <a:cs typeface="Nirmala UI" panose="020B0502040204020203" pitchFamily="34" charset="0"/>
                      </a:endParaRPr>
                    </a:p>
                  </a:txBody>
                  <a:tcPr marL="40500" marR="5358" marT="0" marB="0" anchor="ctr" horzOverflow="overflow"/>
                </a:tc>
                <a:tc>
                  <a:txBody>
                    <a:bodyPr/>
                    <a:lstStyle/>
                    <a:p>
                      <a:pPr algn="ctr"/>
                      <a:r>
                        <a:rPr lang="en-GB" sz="1200" b="0" cap="none" spc="0" baseline="0">
                          <a:solidFill>
                            <a:srgbClr val="5E5E5E"/>
                          </a:solidFill>
                          <a:latin typeface="Abadi Extra Light" panose="020B0204020104020204" pitchFamily="34" charset="0"/>
                        </a:rPr>
                        <a:t>997</a:t>
                      </a:r>
                      <a:endParaRPr lang="en-GB" sz="1200" b="0" cap="none" spc="0" baseline="0">
                        <a:solidFill>
                          <a:srgbClr val="5E5E5E"/>
                        </a:solidFill>
                        <a:latin typeface="Abadi Extra Light" panose="020B0204020104020204" pitchFamily="34" charset="0"/>
                        <a:cs typeface="Nirmala UI" panose="020B0502040204020203" pitchFamily="34" charset="0"/>
                      </a:endParaRPr>
                    </a:p>
                  </a:txBody>
                  <a:tcPr marL="5358" marR="5358" marT="5357" marB="0" anchor="ctr" horzOverflow="overflow"/>
                </a:tc>
                <a:tc>
                  <a:txBody>
                    <a:bodyPr/>
                    <a:lstStyle/>
                    <a:p>
                      <a:pPr algn="ctr"/>
                      <a:r>
                        <a:rPr lang="en-GB" sz="1200" b="0" cap="none" spc="0" baseline="0">
                          <a:solidFill>
                            <a:srgbClr val="5E5E5E"/>
                          </a:solidFill>
                          <a:latin typeface="Abadi Extra Light" panose="020B0204020104020204" pitchFamily="34" charset="0"/>
                        </a:rPr>
                        <a:t>992</a:t>
                      </a:r>
                      <a:endParaRPr lang="en-GB" sz="1200" b="0" cap="none" spc="0" baseline="0">
                        <a:solidFill>
                          <a:srgbClr val="5E5E5E"/>
                        </a:solidFill>
                        <a:latin typeface="Abadi Extra Light" panose="020B0204020104020204" pitchFamily="34" charset="0"/>
                        <a:cs typeface="Nirmala UI" panose="020B0502040204020203" pitchFamily="34" charset="0"/>
                      </a:endParaRPr>
                    </a:p>
                  </a:txBody>
                  <a:tcPr marL="5358" marR="5358" marT="5357" marB="0" anchor="ctr" horzOverflow="overflow"/>
                </a:tc>
                <a:extLst>
                  <a:ext uri="{0D108BD9-81ED-4DB2-BD59-A6C34878D82A}">
                    <a16:rowId xmlns:a16="http://schemas.microsoft.com/office/drawing/2014/main" val="3117291027"/>
                  </a:ext>
                </a:extLst>
              </a:tr>
              <a:tr h="366902">
                <a:tc>
                  <a:txBody>
                    <a:bodyPr/>
                    <a:lstStyle>
                      <a:lvl1pPr defTabSz="1017588">
                        <a:lnSpc>
                          <a:spcPts val="4050"/>
                        </a:lnSpc>
                        <a:buFont typeface="Arial" panose="020B0604020202020204" pitchFamily="34" charset="0"/>
                        <a:defRPr sz="3200" b="1">
                          <a:solidFill>
                            <a:schemeClr val="tx1"/>
                          </a:solidFill>
                          <a:latin typeface="Century Gothic" panose="020B0502020202020204" pitchFamily="34" charset="0"/>
                          <a:ea typeface="MS PGothic" panose="020B0600070205080204" pitchFamily="34" charset="-128"/>
                        </a:defRPr>
                      </a:lvl1pPr>
                      <a:lvl2pPr marL="742950" indent="-285750" defTabSz="1017588">
                        <a:lnSpc>
                          <a:spcPts val="4050"/>
                        </a:lnSpc>
                        <a:buFont typeface="Arial" panose="020B0604020202020204" pitchFamily="34" charset="0"/>
                        <a:defRPr sz="27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2pPr>
                      <a:lvl3pPr marL="1143000" indent="-228600" defTabSz="1017588">
                        <a:lnSpc>
                          <a:spcPts val="4050"/>
                        </a:lnSpc>
                        <a:buFont typeface="Arial" panose="020B0604020202020204" pitchFamily="34" charset="0"/>
                        <a:defRPr sz="23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3pPr>
                      <a:lvl4pPr marL="1600200" indent="-228600" defTabSz="1017588">
                        <a:lnSpc>
                          <a:spcPts val="4050"/>
                        </a:lnSpc>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4pPr>
                      <a:lvl5pPr marL="2057400" indent="-228600" defTabSz="1017588">
                        <a:lnSpc>
                          <a:spcPts val="4050"/>
                        </a:lnSpc>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5pPr>
                      <a:lvl6pPr marL="25146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7pPr>
                      <a:lvl8pPr marL="34290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8pPr>
                      <a:lvl9pPr marL="38862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9pPr>
                    </a:lstStyle>
                    <a:p>
                      <a:pPr marL="0" marR="0" lvl="0" indent="0" algn="l" defTabSz="1017588" rtl="0" eaLnBrk="1" fontAlgn="b" latinLnBrk="0" hangingPunct="1">
                        <a:lnSpc>
                          <a:spcPts val="1900"/>
                        </a:lnSpc>
                        <a:spcBef>
                          <a:spcPts val="0"/>
                        </a:spcBef>
                        <a:spcAft>
                          <a:spcPts val="0"/>
                        </a:spcAft>
                        <a:buClrTx/>
                        <a:buSzTx/>
                        <a:buFontTx/>
                        <a:buNone/>
                        <a:tabLst/>
                      </a:pPr>
                      <a:r>
                        <a:rPr kumimoji="0" lang="en-GB" altLang="en-US" sz="1200" b="0" u="none" strike="noStrike" cap="none" spc="0" normalizeH="0" baseline="0" err="1">
                          <a:ln>
                            <a:noFill/>
                          </a:ln>
                          <a:solidFill>
                            <a:srgbClr val="5E5E5E"/>
                          </a:solidFill>
                          <a:effectLst/>
                          <a:latin typeface="Abadi Extra Light" panose="020B0204020104020204" pitchFamily="34" charset="0"/>
                        </a:rPr>
                        <a:t>LoM</a:t>
                      </a:r>
                      <a:r>
                        <a:rPr kumimoji="0" lang="en-GB" altLang="en-US" sz="1200" b="0" u="none" strike="noStrike" cap="none" spc="0" normalizeH="0" baseline="0">
                          <a:ln>
                            <a:noFill/>
                          </a:ln>
                          <a:solidFill>
                            <a:srgbClr val="5E5E5E"/>
                          </a:solidFill>
                          <a:effectLst/>
                          <a:latin typeface="Abadi Extra Light" panose="020B0204020104020204" pitchFamily="34" charset="0"/>
                        </a:rPr>
                        <a:t> </a:t>
                      </a:r>
                      <a:r>
                        <a:rPr kumimoji="0" lang="en-GB" altLang="en-US" sz="1200" b="0" u="none" strike="noStrike" cap="none" spc="0" normalizeH="0" baseline="0" err="1">
                          <a:ln>
                            <a:noFill/>
                          </a:ln>
                          <a:solidFill>
                            <a:srgbClr val="5E5E5E"/>
                          </a:solidFill>
                          <a:effectLst/>
                          <a:latin typeface="Abadi Extra Light" panose="020B0204020104020204" pitchFamily="34" charset="0"/>
                        </a:rPr>
                        <a:t>FCF</a:t>
                      </a:r>
                      <a:r>
                        <a:rPr kumimoji="0" lang="en-GB" altLang="en-US" sz="1200" b="0" u="none" strike="noStrike" cap="none" spc="0" normalizeH="0" baseline="0">
                          <a:ln>
                            <a:noFill/>
                          </a:ln>
                          <a:solidFill>
                            <a:srgbClr val="5E5E5E"/>
                          </a:solidFill>
                          <a:effectLst/>
                          <a:latin typeface="Abadi Extra Light" panose="020B0204020104020204" pitchFamily="34" charset="0"/>
                        </a:rPr>
                        <a:t> – </a:t>
                      </a:r>
                      <a:r>
                        <a:rPr kumimoji="0" lang="en-GB" altLang="en-US" sz="1200" b="0" u="none" strike="noStrike" cap="none" spc="0" normalizeH="0" baseline="0" err="1">
                          <a:ln>
                            <a:noFill/>
                          </a:ln>
                          <a:solidFill>
                            <a:srgbClr val="5E5E5E"/>
                          </a:solidFill>
                          <a:effectLst/>
                          <a:latin typeface="Abadi Extra Light" panose="020B0204020104020204" pitchFamily="34" charset="0"/>
                        </a:rPr>
                        <a:t>US$m</a:t>
                      </a:r>
                      <a:endParaRPr kumimoji="0" lang="en-GB" altLang="en-US" sz="1200" b="0" i="0" u="none" strike="noStrike" cap="none" spc="0" normalizeH="0" baseline="0">
                        <a:ln>
                          <a:noFill/>
                        </a:ln>
                        <a:solidFill>
                          <a:srgbClr val="5E5E5E"/>
                        </a:solidFill>
                        <a:effectLst/>
                        <a:latin typeface="Abadi Extra Light" panose="020B0204020104020204" pitchFamily="34" charset="0"/>
                        <a:ea typeface="MS PGothic" panose="020B0600070205080204" pitchFamily="34" charset="-128"/>
                        <a:cs typeface="Nirmala UI" panose="020B0502040204020203" pitchFamily="34" charset="0"/>
                      </a:endParaRPr>
                    </a:p>
                  </a:txBody>
                  <a:tcPr marL="40500" marR="5358" marT="0" marB="0" anchor="ctr" horzOverflow="overflow">
                    <a:solidFill>
                      <a:schemeClr val="bg2">
                        <a:lumMod val="90000"/>
                      </a:schemeClr>
                    </a:solidFill>
                  </a:tcPr>
                </a:tc>
                <a:tc>
                  <a:txBody>
                    <a:bodyPr/>
                    <a:lstStyle/>
                    <a:p>
                      <a:pPr algn="ctr"/>
                      <a:r>
                        <a:rPr lang="en-GB" sz="1200" b="0" cap="none" spc="0" baseline="0">
                          <a:solidFill>
                            <a:srgbClr val="5E5E5E"/>
                          </a:solidFill>
                          <a:latin typeface="Abadi Extra Light" panose="020B0204020104020204" pitchFamily="34" charset="0"/>
                        </a:rPr>
                        <a:t>234</a:t>
                      </a:r>
                      <a:endParaRPr lang="en-GB" sz="1200" b="0" cap="none" spc="0" baseline="0">
                        <a:solidFill>
                          <a:srgbClr val="5E5E5E"/>
                        </a:solidFill>
                        <a:latin typeface="Abadi Extra Light" panose="020B0204020104020204" pitchFamily="34" charset="0"/>
                        <a:cs typeface="Nirmala UI" panose="020B0502040204020203" pitchFamily="34" charset="0"/>
                      </a:endParaRPr>
                    </a:p>
                  </a:txBody>
                  <a:tcPr marL="5358" marR="5358" marT="5357" marB="0" anchor="ctr" horzOverflow="overflow">
                    <a:solidFill>
                      <a:schemeClr val="bg2">
                        <a:lumMod val="90000"/>
                      </a:schemeClr>
                    </a:solidFill>
                  </a:tcPr>
                </a:tc>
                <a:tc>
                  <a:txBody>
                    <a:bodyPr/>
                    <a:lstStyle/>
                    <a:p>
                      <a:pPr algn="ctr"/>
                      <a:r>
                        <a:rPr lang="en-GB" sz="1200" b="0" cap="none" spc="0" baseline="0">
                          <a:solidFill>
                            <a:srgbClr val="5E5E5E"/>
                          </a:solidFill>
                          <a:latin typeface="Abadi Extra Light" panose="020B0204020104020204" pitchFamily="34" charset="0"/>
                        </a:rPr>
                        <a:t>207</a:t>
                      </a:r>
                      <a:endParaRPr lang="en-GB" sz="1200" b="0" cap="none" spc="0" baseline="0">
                        <a:solidFill>
                          <a:srgbClr val="5E5E5E"/>
                        </a:solidFill>
                        <a:latin typeface="Abadi Extra Light" panose="020B0204020104020204" pitchFamily="34" charset="0"/>
                        <a:cs typeface="Nirmala UI" panose="020B0502040204020203" pitchFamily="34" charset="0"/>
                      </a:endParaRPr>
                    </a:p>
                  </a:txBody>
                  <a:tcPr marL="5358" marR="5358" marT="5357" marB="0" anchor="ctr" horzOverflow="overflow">
                    <a:solidFill>
                      <a:schemeClr val="bg2">
                        <a:lumMod val="90000"/>
                      </a:schemeClr>
                    </a:solidFill>
                  </a:tcPr>
                </a:tc>
                <a:extLst>
                  <a:ext uri="{0D108BD9-81ED-4DB2-BD59-A6C34878D82A}">
                    <a16:rowId xmlns:a16="http://schemas.microsoft.com/office/drawing/2014/main" val="1984491551"/>
                  </a:ext>
                </a:extLst>
              </a:tr>
              <a:tr h="366902">
                <a:tc>
                  <a:txBody>
                    <a:bodyPr/>
                    <a:lstStyle>
                      <a:lvl1pPr defTabSz="1017588">
                        <a:lnSpc>
                          <a:spcPts val="4050"/>
                        </a:lnSpc>
                        <a:buFont typeface="Arial" panose="020B0604020202020204" pitchFamily="34" charset="0"/>
                        <a:defRPr sz="3200" b="1">
                          <a:solidFill>
                            <a:schemeClr val="tx1"/>
                          </a:solidFill>
                          <a:latin typeface="Century Gothic" panose="020B0502020202020204" pitchFamily="34" charset="0"/>
                          <a:ea typeface="MS PGothic" panose="020B0600070205080204" pitchFamily="34" charset="-128"/>
                        </a:defRPr>
                      </a:lvl1pPr>
                      <a:lvl2pPr marL="742950" indent="-285750" defTabSz="1017588">
                        <a:lnSpc>
                          <a:spcPts val="4050"/>
                        </a:lnSpc>
                        <a:buFont typeface="Arial" panose="020B0604020202020204" pitchFamily="34" charset="0"/>
                        <a:defRPr sz="27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2pPr>
                      <a:lvl3pPr marL="1143000" indent="-228600" defTabSz="1017588">
                        <a:lnSpc>
                          <a:spcPts val="4050"/>
                        </a:lnSpc>
                        <a:buFont typeface="Arial" panose="020B0604020202020204" pitchFamily="34" charset="0"/>
                        <a:defRPr sz="23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3pPr>
                      <a:lvl4pPr marL="1600200" indent="-228600" defTabSz="1017588">
                        <a:lnSpc>
                          <a:spcPts val="4050"/>
                        </a:lnSpc>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4pPr>
                      <a:lvl5pPr marL="2057400" indent="-228600" defTabSz="1017588">
                        <a:lnSpc>
                          <a:spcPts val="4050"/>
                        </a:lnSpc>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5pPr>
                      <a:lvl6pPr marL="25146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7pPr>
                      <a:lvl8pPr marL="34290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8pPr>
                      <a:lvl9pPr marL="3886200" indent="-228600" defTabSz="1017588" eaLnBrk="0" fontAlgn="base" hangingPunct="0">
                        <a:lnSpc>
                          <a:spcPts val="4050"/>
                        </a:lnSpc>
                        <a:spcBef>
                          <a:spcPct val="0"/>
                        </a:spcBef>
                        <a:spcAft>
                          <a:spcPct val="0"/>
                        </a:spcAft>
                        <a:buFont typeface="Arial" panose="020B0604020202020204" pitchFamily="34" charset="0"/>
                        <a:defRPr sz="2000" b="1">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9pPr>
                    </a:lstStyle>
                    <a:p>
                      <a:pPr marL="0" marR="0" lvl="0" indent="0" algn="l" defTabSz="1017588" rtl="0" eaLnBrk="1" fontAlgn="b" latinLnBrk="0" hangingPunct="1">
                        <a:lnSpc>
                          <a:spcPts val="1900"/>
                        </a:lnSpc>
                        <a:spcBef>
                          <a:spcPts val="0"/>
                        </a:spcBef>
                        <a:spcAft>
                          <a:spcPts val="0"/>
                        </a:spcAft>
                        <a:buClrTx/>
                        <a:buSzTx/>
                        <a:buFontTx/>
                        <a:buNone/>
                        <a:tabLst/>
                      </a:pPr>
                      <a:r>
                        <a:rPr kumimoji="0" lang="en-GB" altLang="en-US" sz="1200" b="0" u="none" strike="noStrike" cap="none" spc="0" normalizeH="0" baseline="0">
                          <a:ln>
                            <a:noFill/>
                          </a:ln>
                          <a:solidFill>
                            <a:srgbClr val="5E5E5E"/>
                          </a:solidFill>
                          <a:effectLst/>
                          <a:latin typeface="Abadi Extra Light" panose="020B0204020104020204" pitchFamily="34" charset="0"/>
                        </a:rPr>
                        <a:t>IRR - %</a:t>
                      </a:r>
                      <a:endParaRPr kumimoji="0" lang="en-GB" altLang="en-US" sz="1200" b="0" i="0" u="none" strike="noStrike" cap="none" spc="0" normalizeH="0" baseline="0">
                        <a:ln>
                          <a:noFill/>
                        </a:ln>
                        <a:solidFill>
                          <a:srgbClr val="5E5E5E"/>
                        </a:solidFill>
                        <a:effectLst/>
                        <a:latin typeface="Abadi Extra Light" panose="020B0204020104020204" pitchFamily="34" charset="0"/>
                        <a:ea typeface="MS PGothic" panose="020B0600070205080204" pitchFamily="34" charset="-128"/>
                        <a:cs typeface="Nirmala UI" panose="020B0502040204020203" pitchFamily="34" charset="0"/>
                      </a:endParaRPr>
                    </a:p>
                  </a:txBody>
                  <a:tcPr marL="40500" marR="5358" marT="0" marB="0" anchor="ctr" horzOverflow="overflow"/>
                </a:tc>
                <a:tc>
                  <a:txBody>
                    <a:bodyPr/>
                    <a:lstStyle/>
                    <a:p>
                      <a:pPr algn="ctr"/>
                      <a:r>
                        <a:rPr lang="en-GB" sz="1200" b="0" cap="none" spc="0" baseline="0">
                          <a:solidFill>
                            <a:srgbClr val="5E5E5E"/>
                          </a:solidFill>
                          <a:latin typeface="Abadi Extra Light" panose="020B0204020104020204" pitchFamily="34" charset="0"/>
                        </a:rPr>
                        <a:t>52.3</a:t>
                      </a:r>
                      <a:endParaRPr lang="en-GB" sz="1200" b="0" cap="none" spc="0" baseline="0">
                        <a:solidFill>
                          <a:srgbClr val="5E5E5E"/>
                        </a:solidFill>
                        <a:latin typeface="Abadi Extra Light" panose="020B0204020104020204" pitchFamily="34" charset="0"/>
                        <a:cs typeface="Nirmala UI" panose="020B0502040204020203" pitchFamily="34" charset="0"/>
                      </a:endParaRPr>
                    </a:p>
                  </a:txBody>
                  <a:tcPr marL="5358" marR="5358" marT="5357" marB="0" anchor="ctr" horzOverflow="overflow"/>
                </a:tc>
                <a:tc>
                  <a:txBody>
                    <a:bodyPr/>
                    <a:lstStyle/>
                    <a:p>
                      <a:pPr algn="ctr"/>
                      <a:r>
                        <a:rPr lang="en-GB" sz="1200" b="0" cap="none" spc="0" baseline="0">
                          <a:solidFill>
                            <a:srgbClr val="5E5E5E"/>
                          </a:solidFill>
                          <a:latin typeface="Abadi Extra Light" panose="020B0204020104020204" pitchFamily="34" charset="0"/>
                        </a:rPr>
                        <a:t>43.6</a:t>
                      </a:r>
                      <a:endParaRPr lang="en-GB" sz="1200" b="0" cap="none" spc="0" baseline="0">
                        <a:solidFill>
                          <a:srgbClr val="5E5E5E"/>
                        </a:solidFill>
                        <a:latin typeface="Abadi Extra Light" panose="020B0204020104020204" pitchFamily="34" charset="0"/>
                        <a:cs typeface="Nirmala UI" panose="020B0502040204020203" pitchFamily="34" charset="0"/>
                      </a:endParaRPr>
                    </a:p>
                  </a:txBody>
                  <a:tcPr marL="5358" marR="5358" marT="5357" marB="0" anchor="ctr" horzOverflow="overflow"/>
                </a:tc>
                <a:extLst>
                  <a:ext uri="{0D108BD9-81ED-4DB2-BD59-A6C34878D82A}">
                    <a16:rowId xmlns:a16="http://schemas.microsoft.com/office/drawing/2014/main" val="3764505881"/>
                  </a:ext>
                </a:extLst>
              </a:tr>
            </a:tbl>
          </a:graphicData>
        </a:graphic>
      </p:graphicFrame>
      <p:graphicFrame>
        <p:nvGraphicFramePr>
          <p:cNvPr id="3" name="Table 22">
            <a:extLst>
              <a:ext uri="{FF2B5EF4-FFF2-40B4-BE49-F238E27FC236}">
                <a16:creationId xmlns:a16="http://schemas.microsoft.com/office/drawing/2014/main" id="{46115EC4-A5F1-6564-DA40-4D0F8EFAE498}"/>
              </a:ext>
            </a:extLst>
          </p:cNvPr>
          <p:cNvGraphicFramePr>
            <a:graphicFrameLocks noGrp="1"/>
          </p:cNvGraphicFramePr>
          <p:nvPr>
            <p:extLst>
              <p:ext uri="{D42A27DB-BD31-4B8C-83A1-F6EECF244321}">
                <p14:modId xmlns:p14="http://schemas.microsoft.com/office/powerpoint/2010/main" val="2475468040"/>
              </p:ext>
            </p:extLst>
          </p:nvPr>
        </p:nvGraphicFramePr>
        <p:xfrm>
          <a:off x="7169220" y="2239722"/>
          <a:ext cx="3958684" cy="2756636"/>
        </p:xfrm>
        <a:graphic>
          <a:graphicData uri="http://schemas.openxmlformats.org/drawingml/2006/table">
            <a:tbl>
              <a:tblPr firstRow="1" bandRow="1">
                <a:tableStyleId>{2D5ABB26-0587-4C30-8999-92F81FD0307C}</a:tableStyleId>
              </a:tblPr>
              <a:tblGrid>
                <a:gridCol w="1979342">
                  <a:extLst>
                    <a:ext uri="{9D8B030D-6E8A-4147-A177-3AD203B41FA5}">
                      <a16:colId xmlns:a16="http://schemas.microsoft.com/office/drawing/2014/main" val="1296636692"/>
                    </a:ext>
                  </a:extLst>
                </a:gridCol>
                <a:gridCol w="1979342">
                  <a:extLst>
                    <a:ext uri="{9D8B030D-6E8A-4147-A177-3AD203B41FA5}">
                      <a16:colId xmlns:a16="http://schemas.microsoft.com/office/drawing/2014/main" val="1458954530"/>
                    </a:ext>
                  </a:extLst>
                </a:gridCol>
              </a:tblGrid>
              <a:tr h="1398284">
                <a:tc gridSpan="2">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GB" sz="1600">
                          <a:solidFill>
                            <a:schemeClr val="bg1"/>
                          </a:solidFill>
                          <a:latin typeface="Abadi Extra Light" panose="020B0204020104020204" pitchFamily="34" charset="0"/>
                        </a:rPr>
                        <a:t>The mine’s economics improve when pit optimised resources (including inferred) are added to mine plan @ US$1,750 Au:</a:t>
                      </a: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5E5E"/>
                    </a:solidFill>
                  </a:tcPr>
                </a:tc>
                <a:tc hMerge="1">
                  <a:txBody>
                    <a:bodyPr/>
                    <a:lstStyle/>
                    <a:p>
                      <a:pPr algn="ctr"/>
                      <a:endParaRPr lang="en-GB" sz="1400">
                        <a:latin typeface="Abadi Extra Light" panose="020B0204020104020204" pitchFamily="34" charset="0"/>
                      </a:endParaRPr>
                    </a:p>
                  </a:txBody>
                  <a:tcPr anchor="ctr">
                    <a:lnL w="12700" cap="flat" cmpd="sng" algn="ctr">
                      <a:solidFill>
                        <a:srgbClr val="F8C001"/>
                      </a:solidFill>
                      <a:prstDash val="solid"/>
                      <a:round/>
                      <a:headEnd type="none" w="med" len="med"/>
                      <a:tailEnd type="none" w="med" len="med"/>
                    </a:lnL>
                    <a:lnB w="12700" cap="flat" cmpd="sng" algn="ctr">
                      <a:solidFill>
                        <a:srgbClr val="F8C001"/>
                      </a:solidFill>
                      <a:prstDash val="solid"/>
                      <a:round/>
                      <a:headEnd type="none" w="med" len="med"/>
                      <a:tailEnd type="none" w="med" len="med"/>
                    </a:lnB>
                  </a:tcPr>
                </a:tc>
                <a:extLst>
                  <a:ext uri="{0D108BD9-81ED-4DB2-BD59-A6C34878D82A}">
                    <a16:rowId xmlns:a16="http://schemas.microsoft.com/office/drawing/2014/main" val="221817521"/>
                  </a:ext>
                </a:extLst>
              </a:tr>
              <a:tr h="135835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GB" sz="2400" b="1">
                          <a:solidFill>
                            <a:srgbClr val="FFC000"/>
                          </a:solidFill>
                          <a:latin typeface="Abadi Extra Light" panose="020B0204020104020204" pitchFamily="34" charset="0"/>
                        </a:rPr>
                        <a:t>+US$76m </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GB" sz="1600">
                          <a:solidFill>
                            <a:srgbClr val="5E5E5E"/>
                          </a:solidFill>
                          <a:latin typeface="Abadi Extra Light" panose="020B0204020104020204" pitchFamily="34" charset="0"/>
                        </a:rPr>
                        <a:t>additional </a:t>
                      </a:r>
                      <a:r>
                        <a:rPr lang="en-GB" sz="1600" err="1">
                          <a:solidFill>
                            <a:srgbClr val="5E5E5E"/>
                          </a:solidFill>
                          <a:latin typeface="Abadi Extra Light" panose="020B0204020104020204" pitchFamily="34" charset="0"/>
                        </a:rPr>
                        <a:t>FCF</a:t>
                      </a:r>
                      <a:endParaRPr lang="en-GB" sz="1600">
                        <a:solidFill>
                          <a:srgbClr val="5E5E5E"/>
                        </a:solidFill>
                        <a:latin typeface="Abadi Extra Light" panose="020B0204020104020204" pitchFamily="34"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a:spcBef>
                          <a:spcPts val="600"/>
                        </a:spcBef>
                      </a:pPr>
                      <a:r>
                        <a:rPr lang="en-GB" sz="2400" b="1">
                          <a:solidFill>
                            <a:srgbClr val="FFC000"/>
                          </a:solidFill>
                          <a:latin typeface="Abadi Extra Light" panose="020B0204020104020204" pitchFamily="34" charset="0"/>
                        </a:rPr>
                        <a:t>+2.5 years </a:t>
                      </a:r>
                    </a:p>
                    <a:p>
                      <a:pPr algn="ctr">
                        <a:spcBef>
                          <a:spcPts val="600"/>
                        </a:spcBef>
                      </a:pPr>
                      <a:r>
                        <a:rPr lang="en-GB" sz="1600">
                          <a:solidFill>
                            <a:srgbClr val="5E5E5E"/>
                          </a:solidFill>
                          <a:latin typeface="Abadi Extra Light" panose="020B0204020104020204" pitchFamily="34" charset="0"/>
                        </a:rPr>
                        <a:t>additional mine life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75288770"/>
                  </a:ext>
                </a:extLst>
              </a:tr>
            </a:tbl>
          </a:graphicData>
        </a:graphic>
      </p:graphicFrame>
    </p:spTree>
    <p:extLst>
      <p:ext uri="{BB962C8B-B14F-4D97-AF65-F5344CB8AC3E}">
        <p14:creationId xmlns:p14="http://schemas.microsoft.com/office/powerpoint/2010/main" val="545924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Content Placeholder 234">
            <a:extLst>
              <a:ext uri="{FF2B5EF4-FFF2-40B4-BE49-F238E27FC236}">
                <a16:creationId xmlns:a16="http://schemas.microsoft.com/office/drawing/2014/main" id="{AD617476-5063-637E-5FF6-234AC8B27F6E}"/>
              </a:ext>
            </a:extLst>
          </p:cNvPr>
          <p:cNvSpPr>
            <a:spLocks noGrp="1"/>
          </p:cNvSpPr>
          <p:nvPr>
            <p:ph idx="1"/>
          </p:nvPr>
        </p:nvSpPr>
        <p:spPr>
          <a:xfrm>
            <a:off x="341523" y="5080612"/>
            <a:ext cx="11523643" cy="1096003"/>
          </a:xfrm>
        </p:spPr>
        <p:txBody>
          <a:bodyPr>
            <a:normAutofit/>
          </a:bodyPr>
          <a:lstStyle/>
          <a:p>
            <a:pPr>
              <a:lnSpc>
                <a:spcPct val="120000"/>
              </a:lnSpc>
              <a:spcBef>
                <a:spcPts val="0"/>
              </a:spcBef>
            </a:pPr>
            <a:r>
              <a:rPr lang="en-GB" sz="1400">
                <a:latin typeface="Abadi Extra Light" panose="020B0204020104020204" pitchFamily="34" charset="0"/>
              </a:rPr>
              <a:t>Up to 1.37Moz of exploration target; 90% in oxide &amp; transitional to be targeted with future drilling</a:t>
            </a:r>
            <a:endParaRPr lang="en-GB" sz="1400" kern="100">
              <a:latin typeface="Abadi Extra Light" panose="020B0204020104020204" pitchFamily="34" charset="0"/>
              <a:ea typeface="Calibri" panose="020F0502020204030204" pitchFamily="34" charset="0"/>
              <a:cs typeface="Times New Roman" panose="02020603050405020304" pitchFamily="18" charset="0"/>
            </a:endParaRPr>
          </a:p>
          <a:p>
            <a:pPr>
              <a:lnSpc>
                <a:spcPct val="120000"/>
              </a:lnSpc>
              <a:spcBef>
                <a:spcPts val="0"/>
              </a:spcBef>
            </a:pPr>
            <a:r>
              <a:rPr lang="en-GB" sz="1400" kern="100">
                <a:latin typeface="Abadi Extra Light" panose="020B0204020104020204" pitchFamily="34" charset="0"/>
                <a:ea typeface="Calibri" panose="020F0502020204030204" pitchFamily="34" charset="0"/>
                <a:cs typeface="Times New Roman" panose="02020603050405020304" pitchFamily="18" charset="0"/>
              </a:rPr>
              <a:t>121koz of additional pit optimised resources to be converted to Reserves would lower strip ratio from an average of 4.61:1 to an average 3.78:1</a:t>
            </a:r>
          </a:p>
          <a:p>
            <a:pPr>
              <a:lnSpc>
                <a:spcPct val="120000"/>
              </a:lnSpc>
              <a:spcBef>
                <a:spcPts val="0"/>
              </a:spcBef>
            </a:pPr>
            <a:r>
              <a:rPr lang="en-GB" sz="1400" kern="100">
                <a:latin typeface="Abadi Extra Light" panose="020B0204020104020204" pitchFamily="34" charset="0"/>
                <a:ea typeface="Calibri" panose="020F0502020204030204" pitchFamily="34" charset="0"/>
                <a:cs typeface="Times New Roman" panose="02020603050405020304" pitchFamily="18" charset="0"/>
              </a:rPr>
              <a:t>Grade in start-up year of 1.6 g/t Au &amp; an average of 1.3 g/t Au </a:t>
            </a:r>
            <a:r>
              <a:rPr lang="en-GB" sz="1400" kern="100" err="1">
                <a:latin typeface="Abadi Extra Light" panose="020B0204020104020204" pitchFamily="34" charset="0"/>
                <a:ea typeface="Calibri" panose="020F0502020204030204" pitchFamily="34" charset="0"/>
                <a:cs typeface="Times New Roman" panose="02020603050405020304" pitchFamily="18" charset="0"/>
              </a:rPr>
              <a:t>LoM</a:t>
            </a:r>
            <a:endParaRPr lang="en-GB" sz="1400" kern="100">
              <a:latin typeface="Abadi Extra Light" panose="020B0204020104020204" pitchFamily="34" charset="0"/>
              <a:ea typeface="Calibri" panose="020F0502020204030204" pitchFamily="34" charset="0"/>
              <a:cs typeface="Times New Roman" panose="02020603050405020304" pitchFamily="18" charset="0"/>
            </a:endParaRPr>
          </a:p>
          <a:p>
            <a:pPr marL="0" indent="0">
              <a:lnSpc>
                <a:spcPct val="120000"/>
              </a:lnSpc>
              <a:spcBef>
                <a:spcPts val="0"/>
              </a:spcBef>
              <a:buNone/>
            </a:pPr>
            <a:endParaRPr lang="en-GB" sz="1200" kern="100">
              <a:effectLst/>
              <a:latin typeface="Abadi Extra Light" panose="020B020402010402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51ADBAE5-D207-8B63-F740-62770257B38A}"/>
              </a:ext>
            </a:extLst>
          </p:cNvPr>
          <p:cNvSpPr>
            <a:spLocks noGrp="1"/>
          </p:cNvSpPr>
          <p:nvPr>
            <p:ph type="ftr" sz="quarter" idx="11"/>
          </p:nvPr>
        </p:nvSpPr>
        <p:spPr/>
        <p:txBody>
          <a:bodyPr/>
          <a:lstStyle/>
          <a:p>
            <a:r>
              <a:rPr lang="it-IT"/>
              <a:t>l     CORPORATE PRESENTATION    l    April 2024</a:t>
            </a:r>
            <a:endParaRPr lang="en-GB"/>
          </a:p>
        </p:txBody>
      </p:sp>
      <p:sp>
        <p:nvSpPr>
          <p:cNvPr id="5" name="Slide Number Placeholder 4">
            <a:extLst>
              <a:ext uri="{FF2B5EF4-FFF2-40B4-BE49-F238E27FC236}">
                <a16:creationId xmlns:a16="http://schemas.microsoft.com/office/drawing/2014/main" id="{3B14AB17-BD6D-DAFB-5AC4-2A3B4E3CDF09}"/>
              </a:ext>
            </a:extLst>
          </p:cNvPr>
          <p:cNvSpPr>
            <a:spLocks noGrp="1"/>
          </p:cNvSpPr>
          <p:nvPr>
            <p:ph type="sldNum" sz="quarter" idx="12"/>
          </p:nvPr>
        </p:nvSpPr>
        <p:spPr/>
        <p:txBody>
          <a:bodyPr/>
          <a:lstStyle/>
          <a:p>
            <a:fld id="{FCBF8F21-0EB5-41CC-AF8C-A4704FFD9176}" type="slidenum">
              <a:rPr lang="en-GB" smtClean="0"/>
              <a:pPr/>
              <a:t>8</a:t>
            </a:fld>
            <a:endParaRPr lang="en-GB"/>
          </a:p>
        </p:txBody>
      </p:sp>
      <p:graphicFrame>
        <p:nvGraphicFramePr>
          <p:cNvPr id="12" name="Chart 11">
            <a:extLst>
              <a:ext uri="{FF2B5EF4-FFF2-40B4-BE49-F238E27FC236}">
                <a16:creationId xmlns:a16="http://schemas.microsoft.com/office/drawing/2014/main" id="{E957987E-B04E-3B5E-CA78-3FFC3FB81463}"/>
              </a:ext>
            </a:extLst>
          </p:cNvPr>
          <p:cNvGraphicFramePr>
            <a:graphicFrameLocks/>
          </p:cNvGraphicFramePr>
          <p:nvPr>
            <p:extLst>
              <p:ext uri="{D42A27DB-BD31-4B8C-83A1-F6EECF244321}">
                <p14:modId xmlns:p14="http://schemas.microsoft.com/office/powerpoint/2010/main" val="3771343219"/>
              </p:ext>
            </p:extLst>
          </p:nvPr>
        </p:nvGraphicFramePr>
        <p:xfrm>
          <a:off x="272982" y="1919446"/>
          <a:ext cx="3674397" cy="2702693"/>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Straight Connector 12">
            <a:extLst>
              <a:ext uri="{FF2B5EF4-FFF2-40B4-BE49-F238E27FC236}">
                <a16:creationId xmlns:a16="http://schemas.microsoft.com/office/drawing/2014/main" id="{9C2B77DE-A229-6423-4E9B-B56B85AF8146}"/>
              </a:ext>
            </a:extLst>
          </p:cNvPr>
          <p:cNvCxnSpPr>
            <a:cxnSpLocks/>
          </p:cNvCxnSpPr>
          <p:nvPr/>
        </p:nvCxnSpPr>
        <p:spPr>
          <a:xfrm>
            <a:off x="822654" y="2961724"/>
            <a:ext cx="2977727" cy="10614"/>
          </a:xfrm>
          <a:prstGeom prst="line">
            <a:avLst/>
          </a:prstGeom>
          <a:ln w="38100">
            <a:solidFill>
              <a:srgbClr val="FBBC0D"/>
            </a:solidFill>
          </a:ln>
        </p:spPr>
        <p:style>
          <a:lnRef idx="1">
            <a:schemeClr val="accent1"/>
          </a:lnRef>
          <a:fillRef idx="0">
            <a:schemeClr val="accent1"/>
          </a:fillRef>
          <a:effectRef idx="0">
            <a:schemeClr val="accent1"/>
          </a:effectRef>
          <a:fontRef idx="minor">
            <a:schemeClr val="tx1"/>
          </a:fontRef>
        </p:style>
      </p:cxnSp>
      <p:graphicFrame>
        <p:nvGraphicFramePr>
          <p:cNvPr id="18" name="Chart 17">
            <a:extLst>
              <a:ext uri="{FF2B5EF4-FFF2-40B4-BE49-F238E27FC236}">
                <a16:creationId xmlns:a16="http://schemas.microsoft.com/office/drawing/2014/main" id="{7C1313DE-7396-A817-7C37-E50E7ACE5B22}"/>
              </a:ext>
            </a:extLst>
          </p:cNvPr>
          <p:cNvGraphicFramePr>
            <a:graphicFrameLocks/>
          </p:cNvGraphicFramePr>
          <p:nvPr/>
        </p:nvGraphicFramePr>
        <p:xfrm>
          <a:off x="8200690" y="1919713"/>
          <a:ext cx="3675600" cy="27024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a:extLst>
              <a:ext uri="{FF2B5EF4-FFF2-40B4-BE49-F238E27FC236}">
                <a16:creationId xmlns:a16="http://schemas.microsoft.com/office/drawing/2014/main" id="{9EEE4F5E-34A6-E8F7-1E56-CE2C8F1C15E8}"/>
              </a:ext>
            </a:extLst>
          </p:cNvPr>
          <p:cNvGraphicFramePr>
            <a:graphicFrameLocks/>
          </p:cNvGraphicFramePr>
          <p:nvPr/>
        </p:nvGraphicFramePr>
        <p:xfrm>
          <a:off x="4169974" y="1943099"/>
          <a:ext cx="3674397" cy="2702693"/>
        </p:xfrm>
        <a:graphic>
          <a:graphicData uri="http://schemas.openxmlformats.org/drawingml/2006/chart">
            <c:chart xmlns:c="http://schemas.openxmlformats.org/drawingml/2006/chart" xmlns:r="http://schemas.openxmlformats.org/officeDocument/2006/relationships" r:id="rId4"/>
          </a:graphicData>
        </a:graphic>
      </p:graphicFrame>
      <p:cxnSp>
        <p:nvCxnSpPr>
          <p:cNvPr id="26" name="Straight Connector 25">
            <a:extLst>
              <a:ext uri="{FF2B5EF4-FFF2-40B4-BE49-F238E27FC236}">
                <a16:creationId xmlns:a16="http://schemas.microsoft.com/office/drawing/2014/main" id="{55741265-F893-63BB-25EE-85455AF234FD}"/>
              </a:ext>
            </a:extLst>
          </p:cNvPr>
          <p:cNvCxnSpPr>
            <a:cxnSpLocks/>
          </p:cNvCxnSpPr>
          <p:nvPr/>
        </p:nvCxnSpPr>
        <p:spPr>
          <a:xfrm>
            <a:off x="4615164" y="3108921"/>
            <a:ext cx="3097518" cy="0"/>
          </a:xfrm>
          <a:prstGeom prst="line">
            <a:avLst/>
          </a:prstGeom>
          <a:ln w="38100">
            <a:solidFill>
              <a:srgbClr val="FBBC0D"/>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358EFFE-618C-7852-03EC-AA22D78C9093}"/>
              </a:ext>
            </a:extLst>
          </p:cNvPr>
          <p:cNvCxnSpPr>
            <a:cxnSpLocks/>
          </p:cNvCxnSpPr>
          <p:nvPr/>
        </p:nvCxnSpPr>
        <p:spPr>
          <a:xfrm>
            <a:off x="8560764" y="3245355"/>
            <a:ext cx="3202497" cy="0"/>
          </a:xfrm>
          <a:prstGeom prst="line">
            <a:avLst/>
          </a:prstGeom>
          <a:ln w="38100">
            <a:solidFill>
              <a:srgbClr val="FBBC0D"/>
            </a:solidFill>
          </a:ln>
        </p:spPr>
        <p:style>
          <a:lnRef idx="1">
            <a:schemeClr val="accent1"/>
          </a:lnRef>
          <a:fillRef idx="0">
            <a:schemeClr val="accent1"/>
          </a:fillRef>
          <a:effectRef idx="0">
            <a:schemeClr val="accent1"/>
          </a:effectRef>
          <a:fontRef idx="minor">
            <a:schemeClr val="tx1"/>
          </a:fontRef>
        </p:style>
      </p:cxnSp>
      <p:sp>
        <p:nvSpPr>
          <p:cNvPr id="226" name="TextBox 225">
            <a:extLst>
              <a:ext uri="{FF2B5EF4-FFF2-40B4-BE49-F238E27FC236}">
                <a16:creationId xmlns:a16="http://schemas.microsoft.com/office/drawing/2014/main" id="{87E8F3FE-7898-01BC-5782-1485E9D1FAB9}"/>
              </a:ext>
            </a:extLst>
          </p:cNvPr>
          <p:cNvSpPr txBox="1"/>
          <p:nvPr/>
        </p:nvSpPr>
        <p:spPr>
          <a:xfrm>
            <a:off x="2846864" y="2684725"/>
            <a:ext cx="1057855" cy="276999"/>
          </a:xfrm>
          <a:prstGeom prst="rect">
            <a:avLst/>
          </a:prstGeom>
          <a:noFill/>
        </p:spPr>
        <p:txBody>
          <a:bodyPr wrap="none" rtlCol="0">
            <a:spAutoFit/>
          </a:bodyPr>
          <a:lstStyle/>
          <a:p>
            <a:pPr algn="r"/>
            <a:r>
              <a:rPr lang="en-GB" sz="1200" err="1">
                <a:solidFill>
                  <a:srgbClr val="5E5E5E"/>
                </a:solidFill>
                <a:latin typeface="Abadi Extra Light" panose="020B0204020104020204" pitchFamily="34" charset="0"/>
              </a:rPr>
              <a:t>Avg</a:t>
            </a:r>
            <a:r>
              <a:rPr lang="en-GB" sz="1200">
                <a:solidFill>
                  <a:srgbClr val="5E5E5E"/>
                </a:solidFill>
                <a:latin typeface="Abadi Extra Light" panose="020B0204020104020204" pitchFamily="34" charset="0"/>
              </a:rPr>
              <a:t> 56,000oz</a:t>
            </a:r>
          </a:p>
        </p:txBody>
      </p:sp>
      <p:sp>
        <p:nvSpPr>
          <p:cNvPr id="230" name="TextBox 229">
            <a:extLst>
              <a:ext uri="{FF2B5EF4-FFF2-40B4-BE49-F238E27FC236}">
                <a16:creationId xmlns:a16="http://schemas.microsoft.com/office/drawing/2014/main" id="{1B948743-2A18-592F-F91A-0F6122E072D0}"/>
              </a:ext>
            </a:extLst>
          </p:cNvPr>
          <p:cNvSpPr txBox="1"/>
          <p:nvPr/>
        </p:nvSpPr>
        <p:spPr>
          <a:xfrm>
            <a:off x="6646418" y="2840082"/>
            <a:ext cx="1158843" cy="276999"/>
          </a:xfrm>
          <a:prstGeom prst="rect">
            <a:avLst/>
          </a:prstGeom>
          <a:noFill/>
        </p:spPr>
        <p:txBody>
          <a:bodyPr wrap="none" rtlCol="0">
            <a:spAutoFit/>
          </a:bodyPr>
          <a:lstStyle/>
          <a:p>
            <a:pPr algn="r"/>
            <a:r>
              <a:rPr lang="en-GB" sz="1200" err="1">
                <a:solidFill>
                  <a:srgbClr val="5E5E5E"/>
                </a:solidFill>
                <a:latin typeface="Abadi Extra Light" panose="020B0204020104020204" pitchFamily="34" charset="0"/>
              </a:rPr>
              <a:t>Avg</a:t>
            </a:r>
            <a:r>
              <a:rPr lang="en-GB" sz="1200">
                <a:solidFill>
                  <a:srgbClr val="5E5E5E"/>
                </a:solidFill>
                <a:latin typeface="Abadi Extra Light" panose="020B0204020104020204" pitchFamily="34" charset="0"/>
              </a:rPr>
              <a:t> US$997/oz</a:t>
            </a:r>
          </a:p>
        </p:txBody>
      </p:sp>
      <p:sp>
        <p:nvSpPr>
          <p:cNvPr id="232" name="TextBox 231">
            <a:extLst>
              <a:ext uri="{FF2B5EF4-FFF2-40B4-BE49-F238E27FC236}">
                <a16:creationId xmlns:a16="http://schemas.microsoft.com/office/drawing/2014/main" id="{E6B529A0-2274-01CD-1989-41B754153DFB}"/>
              </a:ext>
            </a:extLst>
          </p:cNvPr>
          <p:cNvSpPr txBox="1"/>
          <p:nvPr/>
        </p:nvSpPr>
        <p:spPr>
          <a:xfrm>
            <a:off x="10721109" y="2959483"/>
            <a:ext cx="1107997" cy="276999"/>
          </a:xfrm>
          <a:prstGeom prst="rect">
            <a:avLst/>
          </a:prstGeom>
          <a:noFill/>
        </p:spPr>
        <p:txBody>
          <a:bodyPr wrap="none" rtlCol="0">
            <a:spAutoFit/>
          </a:bodyPr>
          <a:lstStyle/>
          <a:p>
            <a:pPr algn="r"/>
            <a:r>
              <a:rPr lang="en-GB" sz="1200" err="1">
                <a:solidFill>
                  <a:srgbClr val="5E5E5E"/>
                </a:solidFill>
                <a:latin typeface="Abadi Extra Light" panose="020B0204020104020204" pitchFamily="34" charset="0"/>
              </a:rPr>
              <a:t>Avg</a:t>
            </a:r>
            <a:r>
              <a:rPr lang="en-GB" sz="1200">
                <a:solidFill>
                  <a:srgbClr val="5E5E5E"/>
                </a:solidFill>
                <a:latin typeface="Abadi Extra Light" panose="020B0204020104020204" pitchFamily="34" charset="0"/>
              </a:rPr>
              <a:t> US$34.3m</a:t>
            </a:r>
          </a:p>
        </p:txBody>
      </p:sp>
      <p:sp>
        <p:nvSpPr>
          <p:cNvPr id="239" name="Title 6">
            <a:extLst>
              <a:ext uri="{FF2B5EF4-FFF2-40B4-BE49-F238E27FC236}">
                <a16:creationId xmlns:a16="http://schemas.microsoft.com/office/drawing/2014/main" id="{CF357A22-EF8D-E747-3F32-338D224CB86B}"/>
              </a:ext>
            </a:extLst>
          </p:cNvPr>
          <p:cNvSpPr>
            <a:spLocks noGrp="1"/>
          </p:cNvSpPr>
          <p:nvPr>
            <p:ph type="title"/>
          </p:nvPr>
        </p:nvSpPr>
        <p:spPr>
          <a:xfrm>
            <a:off x="341523" y="839179"/>
            <a:ext cx="11523643" cy="626393"/>
          </a:xfrm>
        </p:spPr>
        <p:txBody>
          <a:bodyPr>
            <a:normAutofit/>
          </a:bodyPr>
          <a:lstStyle/>
          <a:p>
            <a:r>
              <a:rPr lang="en-GB"/>
              <a:t>STRONG EARLY PRODUCTION &amp; CASHFLOW </a:t>
            </a:r>
            <a:r>
              <a:rPr lang="en-GB" sz="1050" spc="0"/>
              <a:t>(US$1,750 gold price &amp; post tax)</a:t>
            </a:r>
            <a:endParaRPr lang="en-GB" spc="0"/>
          </a:p>
        </p:txBody>
      </p:sp>
      <p:sp>
        <p:nvSpPr>
          <p:cNvPr id="247" name="TextBox 246">
            <a:extLst>
              <a:ext uri="{FF2B5EF4-FFF2-40B4-BE49-F238E27FC236}">
                <a16:creationId xmlns:a16="http://schemas.microsoft.com/office/drawing/2014/main" id="{A24823C1-09D6-61BD-942D-2DFB6B70830A}"/>
              </a:ext>
            </a:extLst>
          </p:cNvPr>
          <p:cNvSpPr txBox="1"/>
          <p:nvPr/>
        </p:nvSpPr>
        <p:spPr>
          <a:xfrm>
            <a:off x="10721109" y="3293046"/>
            <a:ext cx="1197909" cy="646331"/>
          </a:xfrm>
          <a:prstGeom prst="rect">
            <a:avLst/>
          </a:prstGeom>
          <a:solidFill>
            <a:srgbClr val="DFDFDE">
              <a:alpha val="76078"/>
            </a:srgbClr>
          </a:solidFill>
          <a:ln>
            <a:noFill/>
          </a:ln>
        </p:spPr>
        <p:txBody>
          <a:bodyPr wrap="square" lIns="91440" tIns="45720" rIns="91440" bIns="45720" rtlCol="0" anchor="t">
            <a:spAutoFit/>
          </a:bodyPr>
          <a:lstStyle/>
          <a:p>
            <a:pPr algn="ctr"/>
            <a:r>
              <a:rPr lang="en-GB" sz="900">
                <a:solidFill>
                  <a:schemeClr val="tx1">
                    <a:lumMod val="50000"/>
                    <a:lumOff val="50000"/>
                  </a:schemeClr>
                </a:solidFill>
                <a:latin typeface="Abadi Extra Light" panose="020B0204020104020204" pitchFamily="34" charset="0"/>
              </a:rPr>
              <a:t>Significant Inferred &amp; Exploration target oz to be converted to Reserves </a:t>
            </a:r>
          </a:p>
        </p:txBody>
      </p:sp>
      <p:sp>
        <p:nvSpPr>
          <p:cNvPr id="250" name="TextBox 249">
            <a:extLst>
              <a:ext uri="{FF2B5EF4-FFF2-40B4-BE49-F238E27FC236}">
                <a16:creationId xmlns:a16="http://schemas.microsoft.com/office/drawing/2014/main" id="{B9F315ED-C802-6259-0E3A-66F275AE3B3E}"/>
              </a:ext>
            </a:extLst>
          </p:cNvPr>
          <p:cNvSpPr txBox="1"/>
          <p:nvPr/>
        </p:nvSpPr>
        <p:spPr>
          <a:xfrm>
            <a:off x="6736753" y="3308210"/>
            <a:ext cx="1197909" cy="646331"/>
          </a:xfrm>
          <a:prstGeom prst="rect">
            <a:avLst/>
          </a:prstGeom>
          <a:solidFill>
            <a:srgbClr val="DFDFDE">
              <a:alpha val="76078"/>
            </a:srgbClr>
          </a:solidFill>
          <a:ln>
            <a:noFill/>
          </a:ln>
        </p:spPr>
        <p:txBody>
          <a:bodyPr wrap="square" lIns="91440" tIns="45720" rIns="91440" bIns="45720" rtlCol="0" anchor="t">
            <a:spAutoFit/>
          </a:bodyPr>
          <a:lstStyle/>
          <a:p>
            <a:pPr algn="ctr"/>
            <a:r>
              <a:rPr lang="en-GB" sz="900">
                <a:solidFill>
                  <a:schemeClr val="tx1">
                    <a:lumMod val="50000"/>
                    <a:lumOff val="50000"/>
                  </a:schemeClr>
                </a:solidFill>
                <a:latin typeface="Abadi Extra Light" panose="020B0204020104020204" pitchFamily="34" charset="0"/>
              </a:rPr>
              <a:t>Significant Inferred &amp; Exploration target oz to be converted to Reserves </a:t>
            </a:r>
          </a:p>
        </p:txBody>
      </p:sp>
      <p:sp>
        <p:nvSpPr>
          <p:cNvPr id="251" name="TextBox 250">
            <a:extLst>
              <a:ext uri="{FF2B5EF4-FFF2-40B4-BE49-F238E27FC236}">
                <a16:creationId xmlns:a16="http://schemas.microsoft.com/office/drawing/2014/main" id="{62418E93-62B4-9559-BB55-0E86DF6550F9}"/>
              </a:ext>
            </a:extLst>
          </p:cNvPr>
          <p:cNvSpPr txBox="1"/>
          <p:nvPr/>
        </p:nvSpPr>
        <p:spPr>
          <a:xfrm>
            <a:off x="2860767" y="3285350"/>
            <a:ext cx="1197909" cy="646331"/>
          </a:xfrm>
          <a:prstGeom prst="rect">
            <a:avLst/>
          </a:prstGeom>
          <a:solidFill>
            <a:srgbClr val="DFDFDE">
              <a:alpha val="76078"/>
            </a:srgbClr>
          </a:solidFill>
          <a:ln>
            <a:noFill/>
          </a:ln>
        </p:spPr>
        <p:txBody>
          <a:bodyPr wrap="square" lIns="91440" tIns="45720" rIns="91440" bIns="45720" rtlCol="0" anchor="t">
            <a:spAutoFit/>
          </a:bodyPr>
          <a:lstStyle/>
          <a:p>
            <a:pPr algn="ctr"/>
            <a:r>
              <a:rPr lang="en-GB" sz="900">
                <a:solidFill>
                  <a:schemeClr val="tx1">
                    <a:lumMod val="50000"/>
                    <a:lumOff val="50000"/>
                  </a:schemeClr>
                </a:solidFill>
                <a:latin typeface="Abadi Extra Light" panose="020B0204020104020204" pitchFamily="34" charset="0"/>
              </a:rPr>
              <a:t>Significant Inferred &amp; Exploration target oz to be converted to Reserves </a:t>
            </a:r>
          </a:p>
        </p:txBody>
      </p:sp>
    </p:spTree>
    <p:extLst>
      <p:ext uri="{BB962C8B-B14F-4D97-AF65-F5344CB8AC3E}">
        <p14:creationId xmlns:p14="http://schemas.microsoft.com/office/powerpoint/2010/main" val="4213345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557E6-BE20-EE3F-EC87-AA8F3565291A}"/>
              </a:ext>
            </a:extLst>
          </p:cNvPr>
          <p:cNvSpPr>
            <a:spLocks noGrp="1"/>
          </p:cNvSpPr>
          <p:nvPr>
            <p:ph type="title"/>
          </p:nvPr>
        </p:nvSpPr>
        <p:spPr>
          <a:xfrm>
            <a:off x="269942" y="798571"/>
            <a:ext cx="11523643" cy="626393"/>
          </a:xfrm>
        </p:spPr>
        <p:txBody>
          <a:bodyPr/>
          <a:lstStyle/>
          <a:p>
            <a:r>
              <a:rPr lang="en-GB"/>
              <a:t>CAPEX &amp; OPEX BREAKDOWN</a:t>
            </a:r>
          </a:p>
        </p:txBody>
      </p:sp>
      <p:sp>
        <p:nvSpPr>
          <p:cNvPr id="4" name="Footer Placeholder 3">
            <a:extLst>
              <a:ext uri="{FF2B5EF4-FFF2-40B4-BE49-F238E27FC236}">
                <a16:creationId xmlns:a16="http://schemas.microsoft.com/office/drawing/2014/main" id="{FB3F4695-E462-E610-7E46-AD7DF2354A5B}"/>
              </a:ext>
            </a:extLst>
          </p:cNvPr>
          <p:cNvSpPr>
            <a:spLocks noGrp="1"/>
          </p:cNvSpPr>
          <p:nvPr>
            <p:ph type="ftr" sz="quarter" idx="11"/>
          </p:nvPr>
        </p:nvSpPr>
        <p:spPr/>
        <p:txBody>
          <a:bodyPr/>
          <a:lstStyle/>
          <a:p>
            <a:r>
              <a:rPr lang="it-IT"/>
              <a:t>l     CORPORATE PRESENTATION    l    April 2024</a:t>
            </a:r>
            <a:endParaRPr lang="en-GB"/>
          </a:p>
        </p:txBody>
      </p:sp>
      <p:sp>
        <p:nvSpPr>
          <p:cNvPr id="5" name="Slide Number Placeholder 4">
            <a:extLst>
              <a:ext uri="{FF2B5EF4-FFF2-40B4-BE49-F238E27FC236}">
                <a16:creationId xmlns:a16="http://schemas.microsoft.com/office/drawing/2014/main" id="{7154DFBD-8BF9-3397-6A33-2D9177C7BC31}"/>
              </a:ext>
            </a:extLst>
          </p:cNvPr>
          <p:cNvSpPr>
            <a:spLocks noGrp="1"/>
          </p:cNvSpPr>
          <p:nvPr>
            <p:ph type="sldNum" sz="quarter" idx="12"/>
          </p:nvPr>
        </p:nvSpPr>
        <p:spPr/>
        <p:txBody>
          <a:bodyPr/>
          <a:lstStyle/>
          <a:p>
            <a:fld id="{FCBF8F21-0EB5-41CC-AF8C-A4704FFD9176}" type="slidenum">
              <a:rPr lang="en-GB" smtClean="0"/>
              <a:pPr/>
              <a:t>9</a:t>
            </a:fld>
            <a:endParaRPr lang="en-GB"/>
          </a:p>
        </p:txBody>
      </p:sp>
      <p:graphicFrame>
        <p:nvGraphicFramePr>
          <p:cNvPr id="7" name="Table 6">
            <a:extLst>
              <a:ext uri="{FF2B5EF4-FFF2-40B4-BE49-F238E27FC236}">
                <a16:creationId xmlns:a16="http://schemas.microsoft.com/office/drawing/2014/main" id="{BC06AAB9-9FAE-40E5-A390-1394DF2108F9}"/>
              </a:ext>
            </a:extLst>
          </p:cNvPr>
          <p:cNvGraphicFramePr>
            <a:graphicFrameLocks noGrp="1"/>
          </p:cNvGraphicFramePr>
          <p:nvPr>
            <p:extLst>
              <p:ext uri="{D42A27DB-BD31-4B8C-83A1-F6EECF244321}">
                <p14:modId xmlns:p14="http://schemas.microsoft.com/office/powerpoint/2010/main" val="446253170"/>
              </p:ext>
            </p:extLst>
          </p:nvPr>
        </p:nvGraphicFramePr>
        <p:xfrm>
          <a:off x="3837180" y="3400096"/>
          <a:ext cx="3121927" cy="2103120"/>
        </p:xfrm>
        <a:graphic>
          <a:graphicData uri="http://schemas.openxmlformats.org/drawingml/2006/table">
            <a:tbl>
              <a:tblPr>
                <a:tableStyleId>{2D5ABB26-0587-4C30-8999-92F81FD0307C}</a:tableStyleId>
              </a:tblPr>
              <a:tblGrid>
                <a:gridCol w="2386156">
                  <a:extLst>
                    <a:ext uri="{9D8B030D-6E8A-4147-A177-3AD203B41FA5}">
                      <a16:colId xmlns:a16="http://schemas.microsoft.com/office/drawing/2014/main" val="2683066172"/>
                    </a:ext>
                  </a:extLst>
                </a:gridCol>
                <a:gridCol w="735771">
                  <a:extLst>
                    <a:ext uri="{9D8B030D-6E8A-4147-A177-3AD203B41FA5}">
                      <a16:colId xmlns:a16="http://schemas.microsoft.com/office/drawing/2014/main" val="2648743995"/>
                    </a:ext>
                  </a:extLst>
                </a:gridCol>
              </a:tblGrid>
              <a:tr h="268630">
                <a:tc>
                  <a:txBody>
                    <a:bodyPr/>
                    <a:lstStyle/>
                    <a:p>
                      <a:pPr algn="l"/>
                      <a:r>
                        <a:rPr lang="en-GB" sz="1200">
                          <a:solidFill>
                            <a:schemeClr val="bg1"/>
                          </a:solidFill>
                          <a:latin typeface="Abadi Extra Light" panose="020B0204020104020204" pitchFamily="34" charset="0"/>
                        </a:rPr>
                        <a:t>CAPITAL COST</a:t>
                      </a:r>
                    </a:p>
                  </a:txBody>
                  <a:tcPr anchor="ctr">
                    <a:solidFill>
                      <a:srgbClr val="FBBC0D"/>
                    </a:solidFill>
                  </a:tcPr>
                </a:tc>
                <a:tc>
                  <a:txBody>
                    <a:bodyPr/>
                    <a:lstStyle/>
                    <a:p>
                      <a:pPr algn="ctr"/>
                      <a:r>
                        <a:rPr lang="en-GB" sz="1200">
                          <a:solidFill>
                            <a:schemeClr val="bg1"/>
                          </a:solidFill>
                          <a:latin typeface="Abadi Extra Light" panose="020B0204020104020204" pitchFamily="34" charset="0"/>
                        </a:rPr>
                        <a:t>US$M</a:t>
                      </a:r>
                    </a:p>
                  </a:txBody>
                  <a:tcPr anchor="ctr">
                    <a:solidFill>
                      <a:srgbClr val="FBBC0D"/>
                    </a:solidFill>
                  </a:tcPr>
                </a:tc>
                <a:extLst>
                  <a:ext uri="{0D108BD9-81ED-4DB2-BD59-A6C34878D82A}">
                    <a16:rowId xmlns:a16="http://schemas.microsoft.com/office/drawing/2014/main" val="1161597373"/>
                  </a:ext>
                </a:extLst>
              </a:tr>
              <a:tr h="268630">
                <a:tc>
                  <a:txBody>
                    <a:bodyPr/>
                    <a:lstStyle/>
                    <a:p>
                      <a:r>
                        <a:rPr lang="en-GB" sz="1200">
                          <a:solidFill>
                            <a:srgbClr val="5E5E5E"/>
                          </a:solidFill>
                          <a:latin typeface="Abadi Extra Light" panose="020B0204020104020204" pitchFamily="34" charset="0"/>
                        </a:rPr>
                        <a:t>Plant costs</a:t>
                      </a:r>
                    </a:p>
                  </a:txBody>
                  <a:tcPr anchor="ctr">
                    <a:solidFill>
                      <a:srgbClr val="DFDFDE"/>
                    </a:solidFill>
                  </a:tcPr>
                </a:tc>
                <a:tc>
                  <a:txBody>
                    <a:bodyPr/>
                    <a:lstStyle/>
                    <a:p>
                      <a:pPr algn="ctr"/>
                      <a:r>
                        <a:rPr lang="en-GB" sz="1200">
                          <a:solidFill>
                            <a:srgbClr val="5E5E5E"/>
                          </a:solidFill>
                          <a:latin typeface="Abadi Extra Light" panose="020B0204020104020204" pitchFamily="34" charset="0"/>
                        </a:rPr>
                        <a:t>50.4</a:t>
                      </a:r>
                    </a:p>
                  </a:txBody>
                  <a:tcPr anchor="ctr">
                    <a:solidFill>
                      <a:srgbClr val="DFDFDE"/>
                    </a:solidFill>
                  </a:tcPr>
                </a:tc>
                <a:extLst>
                  <a:ext uri="{0D108BD9-81ED-4DB2-BD59-A6C34878D82A}">
                    <a16:rowId xmlns:a16="http://schemas.microsoft.com/office/drawing/2014/main" val="2979068895"/>
                  </a:ext>
                </a:extLst>
              </a:tr>
              <a:tr h="2686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5E5E5E"/>
                          </a:solidFill>
                          <a:latin typeface="Abadi Extra Light" panose="020B0204020104020204" pitchFamily="34" charset="0"/>
                        </a:rPr>
                        <a:t>EPCM &amp; insurance</a:t>
                      </a:r>
                    </a:p>
                  </a:txBody>
                  <a:tcPr anchor="ctr">
                    <a:solidFill>
                      <a:srgbClr val="DFDFD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rgbClr val="5E5E5E"/>
                          </a:solidFill>
                          <a:latin typeface="Abadi Extra Light" panose="020B0204020104020204" pitchFamily="34" charset="0"/>
                        </a:rPr>
                        <a:t>5.5</a:t>
                      </a:r>
                    </a:p>
                  </a:txBody>
                  <a:tcPr anchor="ctr">
                    <a:solidFill>
                      <a:srgbClr val="DFDFDE"/>
                    </a:solidFill>
                  </a:tcPr>
                </a:tc>
                <a:extLst>
                  <a:ext uri="{0D108BD9-81ED-4DB2-BD59-A6C34878D82A}">
                    <a16:rowId xmlns:a16="http://schemas.microsoft.com/office/drawing/2014/main" val="3289137934"/>
                  </a:ext>
                </a:extLst>
              </a:tr>
              <a:tr h="268630">
                <a:tc>
                  <a:txBody>
                    <a:bodyPr/>
                    <a:lstStyle/>
                    <a:p>
                      <a:r>
                        <a:rPr lang="en-GB" sz="1200">
                          <a:solidFill>
                            <a:srgbClr val="5E5E5E"/>
                          </a:solidFill>
                          <a:latin typeface="Abadi Extra Light" panose="020B0204020104020204" pitchFamily="34" charset="0"/>
                        </a:rPr>
                        <a:t>Mining pre-production</a:t>
                      </a:r>
                    </a:p>
                  </a:txBody>
                  <a:tcPr anchor="ctr">
                    <a:solidFill>
                      <a:srgbClr val="DFDFDE"/>
                    </a:solidFill>
                  </a:tcPr>
                </a:tc>
                <a:tc>
                  <a:txBody>
                    <a:bodyPr/>
                    <a:lstStyle/>
                    <a:p>
                      <a:pPr algn="ctr"/>
                      <a:r>
                        <a:rPr lang="en-GB" sz="1200">
                          <a:solidFill>
                            <a:srgbClr val="5E5E5E"/>
                          </a:solidFill>
                          <a:latin typeface="Abadi Extra Light" panose="020B0204020104020204" pitchFamily="34" charset="0"/>
                        </a:rPr>
                        <a:t>8.9</a:t>
                      </a:r>
                    </a:p>
                  </a:txBody>
                  <a:tcPr anchor="ctr">
                    <a:solidFill>
                      <a:srgbClr val="DFDFDE"/>
                    </a:solidFill>
                  </a:tcPr>
                </a:tc>
                <a:extLst>
                  <a:ext uri="{0D108BD9-81ED-4DB2-BD59-A6C34878D82A}">
                    <a16:rowId xmlns:a16="http://schemas.microsoft.com/office/drawing/2014/main" val="2082535418"/>
                  </a:ext>
                </a:extLst>
              </a:tr>
              <a:tr h="268630">
                <a:tc>
                  <a:txBody>
                    <a:bodyPr/>
                    <a:lstStyle/>
                    <a:p>
                      <a:r>
                        <a:rPr lang="en-GB" sz="1200" err="1">
                          <a:solidFill>
                            <a:srgbClr val="5E5E5E"/>
                          </a:solidFill>
                          <a:latin typeface="Abadi Extra Light" panose="020B0204020104020204" pitchFamily="34" charset="0"/>
                        </a:rPr>
                        <a:t>TSF</a:t>
                      </a:r>
                      <a:endParaRPr lang="en-GB" sz="1200">
                        <a:solidFill>
                          <a:srgbClr val="5E5E5E"/>
                        </a:solidFill>
                        <a:latin typeface="Abadi Extra Light" panose="020B0204020104020204" pitchFamily="34" charset="0"/>
                      </a:endParaRPr>
                    </a:p>
                  </a:txBody>
                  <a:tcPr anchor="ctr">
                    <a:solidFill>
                      <a:srgbClr val="DFDFDE"/>
                    </a:solidFill>
                  </a:tcPr>
                </a:tc>
                <a:tc>
                  <a:txBody>
                    <a:bodyPr/>
                    <a:lstStyle/>
                    <a:p>
                      <a:pPr algn="ctr"/>
                      <a:r>
                        <a:rPr lang="en-GB" sz="1200">
                          <a:solidFill>
                            <a:srgbClr val="5E5E5E"/>
                          </a:solidFill>
                          <a:latin typeface="Abadi Extra Light" panose="020B0204020104020204" pitchFamily="34" charset="0"/>
                        </a:rPr>
                        <a:t>12.7</a:t>
                      </a:r>
                    </a:p>
                  </a:txBody>
                  <a:tcPr anchor="ctr">
                    <a:solidFill>
                      <a:srgbClr val="DFDFDE"/>
                    </a:solidFill>
                  </a:tcPr>
                </a:tc>
                <a:extLst>
                  <a:ext uri="{0D108BD9-81ED-4DB2-BD59-A6C34878D82A}">
                    <a16:rowId xmlns:a16="http://schemas.microsoft.com/office/drawing/2014/main" val="710398952"/>
                  </a:ext>
                </a:extLst>
              </a:tr>
              <a:tr h="316005">
                <a:tc>
                  <a:txBody>
                    <a:bodyPr/>
                    <a:lstStyle/>
                    <a:p>
                      <a:r>
                        <a:rPr lang="en-GB" sz="1200">
                          <a:solidFill>
                            <a:srgbClr val="5E5E5E"/>
                          </a:solidFill>
                          <a:latin typeface="Abadi Extra Light" panose="020B0204020104020204" pitchFamily="34" charset="0"/>
                        </a:rPr>
                        <a:t>Other costs (infrastructure, power etc)</a:t>
                      </a:r>
                    </a:p>
                  </a:txBody>
                  <a:tcPr anchor="ctr">
                    <a:solidFill>
                      <a:srgbClr val="DFDFDE"/>
                    </a:solidFill>
                  </a:tcPr>
                </a:tc>
                <a:tc>
                  <a:txBody>
                    <a:bodyPr/>
                    <a:lstStyle/>
                    <a:p>
                      <a:pPr algn="ctr"/>
                      <a:r>
                        <a:rPr lang="en-GB" sz="1200">
                          <a:solidFill>
                            <a:srgbClr val="5E5E5E"/>
                          </a:solidFill>
                          <a:latin typeface="Abadi Extra Light" panose="020B0204020104020204" pitchFamily="34" charset="0"/>
                        </a:rPr>
                        <a:t>12.5</a:t>
                      </a:r>
                    </a:p>
                  </a:txBody>
                  <a:tcPr anchor="ctr">
                    <a:solidFill>
                      <a:srgbClr val="DFDFDE"/>
                    </a:solidFill>
                  </a:tcPr>
                </a:tc>
                <a:extLst>
                  <a:ext uri="{0D108BD9-81ED-4DB2-BD59-A6C34878D82A}">
                    <a16:rowId xmlns:a16="http://schemas.microsoft.com/office/drawing/2014/main" val="2659480285"/>
                  </a:ext>
                </a:extLst>
              </a:tr>
              <a:tr h="268630">
                <a:tc>
                  <a:txBody>
                    <a:bodyPr/>
                    <a:lstStyle/>
                    <a:p>
                      <a:r>
                        <a:rPr lang="en-GB" sz="1200" b="1">
                          <a:solidFill>
                            <a:srgbClr val="5E5E5E"/>
                          </a:solidFill>
                          <a:latin typeface="Abadi Extra Light" panose="020B0204020104020204" pitchFamily="34" charset="0"/>
                        </a:rPr>
                        <a:t>Total</a:t>
                      </a:r>
                    </a:p>
                  </a:txBody>
                  <a:tcPr anchor="ctr">
                    <a:solidFill>
                      <a:srgbClr val="DFDFDE"/>
                    </a:solidFill>
                  </a:tcPr>
                </a:tc>
                <a:tc>
                  <a:txBody>
                    <a:bodyPr/>
                    <a:lstStyle/>
                    <a:p>
                      <a:pPr algn="ctr"/>
                      <a:r>
                        <a:rPr lang="en-GB" sz="1200" b="1">
                          <a:solidFill>
                            <a:srgbClr val="5E5E5E"/>
                          </a:solidFill>
                          <a:latin typeface="Abadi Extra Light" panose="020B0204020104020204" pitchFamily="34" charset="0"/>
                        </a:rPr>
                        <a:t>90</a:t>
                      </a:r>
                    </a:p>
                  </a:txBody>
                  <a:tcPr anchor="ctr">
                    <a:solidFill>
                      <a:srgbClr val="DFDFDE"/>
                    </a:solidFill>
                  </a:tcPr>
                </a:tc>
                <a:extLst>
                  <a:ext uri="{0D108BD9-81ED-4DB2-BD59-A6C34878D82A}">
                    <a16:rowId xmlns:a16="http://schemas.microsoft.com/office/drawing/2014/main" val="1984792439"/>
                  </a:ext>
                </a:extLst>
              </a:tr>
            </a:tbl>
          </a:graphicData>
        </a:graphic>
      </p:graphicFrame>
      <p:graphicFrame>
        <p:nvGraphicFramePr>
          <p:cNvPr id="8" name="Table 7">
            <a:extLst>
              <a:ext uri="{FF2B5EF4-FFF2-40B4-BE49-F238E27FC236}">
                <a16:creationId xmlns:a16="http://schemas.microsoft.com/office/drawing/2014/main" id="{DA49FA41-1605-B521-5EE0-4483A29983EA}"/>
              </a:ext>
            </a:extLst>
          </p:cNvPr>
          <p:cNvGraphicFramePr>
            <a:graphicFrameLocks noGrp="1"/>
          </p:cNvGraphicFramePr>
          <p:nvPr>
            <p:extLst>
              <p:ext uri="{D42A27DB-BD31-4B8C-83A1-F6EECF244321}">
                <p14:modId xmlns:p14="http://schemas.microsoft.com/office/powerpoint/2010/main" val="2159490656"/>
              </p:ext>
            </p:extLst>
          </p:nvPr>
        </p:nvGraphicFramePr>
        <p:xfrm>
          <a:off x="412442" y="3400096"/>
          <a:ext cx="3121927" cy="2103122"/>
        </p:xfrm>
        <a:graphic>
          <a:graphicData uri="http://schemas.openxmlformats.org/drawingml/2006/table">
            <a:tbl>
              <a:tblPr>
                <a:tableStyleId>{2D5ABB26-0587-4C30-8999-92F81FD0307C}</a:tableStyleId>
              </a:tblPr>
              <a:tblGrid>
                <a:gridCol w="2251581">
                  <a:extLst>
                    <a:ext uri="{9D8B030D-6E8A-4147-A177-3AD203B41FA5}">
                      <a16:colId xmlns:a16="http://schemas.microsoft.com/office/drawing/2014/main" val="2683066172"/>
                    </a:ext>
                  </a:extLst>
                </a:gridCol>
                <a:gridCol w="870346">
                  <a:extLst>
                    <a:ext uri="{9D8B030D-6E8A-4147-A177-3AD203B41FA5}">
                      <a16:colId xmlns:a16="http://schemas.microsoft.com/office/drawing/2014/main" val="2648743995"/>
                    </a:ext>
                  </a:extLst>
                </a:gridCol>
              </a:tblGrid>
              <a:tr h="300446">
                <a:tc>
                  <a:txBody>
                    <a:bodyPr/>
                    <a:lstStyle/>
                    <a:p>
                      <a:r>
                        <a:rPr lang="en-GB" sz="1200">
                          <a:solidFill>
                            <a:schemeClr val="bg1"/>
                          </a:solidFill>
                          <a:latin typeface="Abadi Extra Light" panose="020B0204020104020204" pitchFamily="34" charset="0"/>
                        </a:rPr>
                        <a:t>OPEX</a:t>
                      </a:r>
                    </a:p>
                  </a:txBody>
                  <a:tcPr anchor="ctr">
                    <a:lnL>
                      <a:noFill/>
                    </a:lnL>
                    <a:lnR>
                      <a:noFill/>
                    </a:lnR>
                    <a:lnT>
                      <a:noFill/>
                    </a:lnT>
                    <a:lnB>
                      <a:noFill/>
                    </a:lnB>
                    <a:lnTlToBr w="12700" cmpd="sng">
                      <a:noFill/>
                      <a:prstDash val="solid"/>
                    </a:lnTlToBr>
                    <a:lnBlToTr w="12700" cmpd="sng">
                      <a:noFill/>
                      <a:prstDash val="solid"/>
                    </a:lnBlToTr>
                    <a:solidFill>
                      <a:srgbClr val="FBBC0D"/>
                    </a:solidFill>
                  </a:tcPr>
                </a:tc>
                <a:tc>
                  <a:txBody>
                    <a:bodyPr/>
                    <a:lstStyle/>
                    <a:p>
                      <a:pPr algn="ctr"/>
                      <a:r>
                        <a:rPr lang="en-GB" sz="1200">
                          <a:solidFill>
                            <a:schemeClr val="bg1"/>
                          </a:solidFill>
                          <a:latin typeface="Abadi Extra Light" panose="020B0204020104020204" pitchFamily="34" charset="0"/>
                        </a:rPr>
                        <a:t>US$/T</a:t>
                      </a:r>
                    </a:p>
                  </a:txBody>
                  <a:tcPr anchor="ctr">
                    <a:lnL>
                      <a:noFill/>
                    </a:lnL>
                    <a:lnR>
                      <a:noFill/>
                    </a:lnR>
                    <a:lnT>
                      <a:noFill/>
                    </a:lnT>
                    <a:lnB>
                      <a:noFill/>
                    </a:lnB>
                    <a:lnTlToBr w="12700" cmpd="sng">
                      <a:noFill/>
                      <a:prstDash val="solid"/>
                    </a:lnTlToBr>
                    <a:lnBlToTr w="12700" cmpd="sng">
                      <a:noFill/>
                      <a:prstDash val="solid"/>
                    </a:lnBlToTr>
                    <a:solidFill>
                      <a:srgbClr val="FBBC0D"/>
                    </a:solidFill>
                  </a:tcPr>
                </a:tc>
                <a:extLst>
                  <a:ext uri="{0D108BD9-81ED-4DB2-BD59-A6C34878D82A}">
                    <a16:rowId xmlns:a16="http://schemas.microsoft.com/office/drawing/2014/main" val="1161597373"/>
                  </a:ext>
                </a:extLst>
              </a:tr>
              <a:tr h="300446">
                <a:tc>
                  <a:txBody>
                    <a:bodyPr/>
                    <a:lstStyle/>
                    <a:p>
                      <a:r>
                        <a:rPr lang="en-GB" sz="1200">
                          <a:solidFill>
                            <a:srgbClr val="5E5E5E"/>
                          </a:solidFill>
                          <a:latin typeface="Abadi Extra Light" panose="020B0204020104020204" pitchFamily="34" charset="0"/>
                        </a:rPr>
                        <a:t>Mining cost </a:t>
                      </a:r>
                    </a:p>
                  </a:txBody>
                  <a:tcPr anchor="ctr">
                    <a:lnL>
                      <a:noFill/>
                    </a:lnL>
                    <a:lnR>
                      <a:noFill/>
                    </a:lnR>
                    <a:lnT>
                      <a:noFill/>
                    </a:lnT>
                    <a:lnB>
                      <a:noFill/>
                    </a:lnB>
                    <a:lnTlToBr w="12700" cmpd="sng">
                      <a:noFill/>
                      <a:prstDash val="solid"/>
                    </a:lnTlToBr>
                    <a:lnBlToTr w="12700" cmpd="sng">
                      <a:noFill/>
                      <a:prstDash val="solid"/>
                    </a:lnBlToTr>
                    <a:solidFill>
                      <a:srgbClr val="DFDFDE"/>
                    </a:solidFill>
                  </a:tcPr>
                </a:tc>
                <a:tc>
                  <a:txBody>
                    <a:bodyPr/>
                    <a:lstStyle/>
                    <a:p>
                      <a:pPr algn="ctr"/>
                      <a:r>
                        <a:rPr lang="en-GB" sz="1200">
                          <a:solidFill>
                            <a:srgbClr val="5E5E5E"/>
                          </a:solidFill>
                          <a:latin typeface="Abadi Extra Light" panose="020B0204020104020204" pitchFamily="34" charset="0"/>
                        </a:rPr>
                        <a:t>2.8</a:t>
                      </a:r>
                    </a:p>
                  </a:txBody>
                  <a:tcPr anchor="ctr">
                    <a:lnL>
                      <a:noFill/>
                    </a:lnL>
                    <a:lnR>
                      <a:noFill/>
                    </a:lnR>
                    <a:lnT>
                      <a:noFill/>
                    </a:lnT>
                    <a:lnB>
                      <a:noFill/>
                    </a:lnB>
                    <a:lnTlToBr w="12700" cmpd="sng">
                      <a:noFill/>
                      <a:prstDash val="solid"/>
                    </a:lnTlToBr>
                    <a:lnBlToTr w="12700" cmpd="sng">
                      <a:noFill/>
                      <a:prstDash val="solid"/>
                    </a:lnBlToTr>
                    <a:solidFill>
                      <a:srgbClr val="DFDFDE"/>
                    </a:solidFill>
                  </a:tcPr>
                </a:tc>
                <a:extLst>
                  <a:ext uri="{0D108BD9-81ED-4DB2-BD59-A6C34878D82A}">
                    <a16:rowId xmlns:a16="http://schemas.microsoft.com/office/drawing/2014/main" val="2979068895"/>
                  </a:ext>
                </a:extLst>
              </a:tr>
              <a:tr h="300446">
                <a:tc>
                  <a:txBody>
                    <a:bodyPr/>
                    <a:lstStyle/>
                    <a:p>
                      <a:r>
                        <a:rPr lang="en-GB" sz="1200">
                          <a:solidFill>
                            <a:srgbClr val="5E5E5E"/>
                          </a:solidFill>
                          <a:latin typeface="Abadi Extra Light" panose="020B0204020104020204" pitchFamily="34" charset="0"/>
                        </a:rPr>
                        <a:t>Mining total cost</a:t>
                      </a:r>
                    </a:p>
                  </a:txBody>
                  <a:tcPr anchor="ctr">
                    <a:lnL>
                      <a:noFill/>
                    </a:lnL>
                    <a:lnR>
                      <a:noFill/>
                    </a:lnR>
                    <a:lnT>
                      <a:noFill/>
                    </a:lnT>
                    <a:lnB>
                      <a:noFill/>
                    </a:lnB>
                    <a:lnTlToBr w="12700" cmpd="sng">
                      <a:noFill/>
                      <a:prstDash val="solid"/>
                    </a:lnTlToBr>
                    <a:lnBlToTr w="12700" cmpd="sng">
                      <a:noFill/>
                      <a:prstDash val="solid"/>
                    </a:lnBlToTr>
                    <a:solidFill>
                      <a:srgbClr val="DFDFDE"/>
                    </a:solidFill>
                  </a:tcPr>
                </a:tc>
                <a:tc>
                  <a:txBody>
                    <a:bodyPr/>
                    <a:lstStyle/>
                    <a:p>
                      <a:pPr algn="ctr"/>
                      <a:r>
                        <a:rPr lang="en-GB" sz="1200">
                          <a:solidFill>
                            <a:srgbClr val="5E5E5E"/>
                          </a:solidFill>
                          <a:latin typeface="Abadi Extra Light" panose="020B0204020104020204" pitchFamily="34" charset="0"/>
                        </a:rPr>
                        <a:t>15.8</a:t>
                      </a:r>
                    </a:p>
                  </a:txBody>
                  <a:tcPr anchor="ctr">
                    <a:lnL>
                      <a:noFill/>
                    </a:lnL>
                    <a:lnR>
                      <a:noFill/>
                    </a:lnR>
                    <a:lnT>
                      <a:noFill/>
                    </a:lnT>
                    <a:lnB>
                      <a:noFill/>
                    </a:lnB>
                    <a:lnTlToBr w="12700" cmpd="sng">
                      <a:noFill/>
                      <a:prstDash val="solid"/>
                    </a:lnTlToBr>
                    <a:lnBlToTr w="12700" cmpd="sng">
                      <a:noFill/>
                      <a:prstDash val="solid"/>
                    </a:lnBlToTr>
                    <a:solidFill>
                      <a:srgbClr val="DFDFDE"/>
                    </a:solidFill>
                  </a:tcPr>
                </a:tc>
                <a:extLst>
                  <a:ext uri="{0D108BD9-81ED-4DB2-BD59-A6C34878D82A}">
                    <a16:rowId xmlns:a16="http://schemas.microsoft.com/office/drawing/2014/main" val="3289137934"/>
                  </a:ext>
                </a:extLst>
              </a:tr>
              <a:tr h="300446">
                <a:tc>
                  <a:txBody>
                    <a:bodyPr/>
                    <a:lstStyle/>
                    <a:p>
                      <a:r>
                        <a:rPr lang="en-GB" sz="1200">
                          <a:solidFill>
                            <a:srgbClr val="5E5E5E"/>
                          </a:solidFill>
                          <a:latin typeface="Abadi Extra Light" panose="020B0204020104020204" pitchFamily="34" charset="0"/>
                        </a:rPr>
                        <a:t>Process &amp; maintenance</a:t>
                      </a:r>
                    </a:p>
                  </a:txBody>
                  <a:tcPr anchor="ctr">
                    <a:lnL>
                      <a:noFill/>
                    </a:lnL>
                    <a:lnR>
                      <a:noFill/>
                    </a:lnR>
                    <a:lnT>
                      <a:noFill/>
                    </a:lnT>
                    <a:lnB>
                      <a:noFill/>
                    </a:lnB>
                    <a:lnTlToBr w="12700" cmpd="sng">
                      <a:noFill/>
                      <a:prstDash val="solid"/>
                    </a:lnTlToBr>
                    <a:lnBlToTr w="12700" cmpd="sng">
                      <a:noFill/>
                      <a:prstDash val="solid"/>
                    </a:lnBlToTr>
                    <a:solidFill>
                      <a:srgbClr val="DFDFDE"/>
                    </a:solidFill>
                  </a:tcPr>
                </a:tc>
                <a:tc>
                  <a:txBody>
                    <a:bodyPr/>
                    <a:lstStyle/>
                    <a:p>
                      <a:pPr algn="ctr"/>
                      <a:r>
                        <a:rPr lang="en-GB" sz="1200">
                          <a:solidFill>
                            <a:srgbClr val="5E5E5E"/>
                          </a:solidFill>
                          <a:latin typeface="Abadi Extra Light" panose="020B0204020104020204" pitchFamily="34" charset="0"/>
                        </a:rPr>
                        <a:t>10</a:t>
                      </a:r>
                    </a:p>
                  </a:txBody>
                  <a:tcPr anchor="ctr">
                    <a:lnL>
                      <a:noFill/>
                    </a:lnL>
                    <a:lnR>
                      <a:noFill/>
                    </a:lnR>
                    <a:lnT>
                      <a:noFill/>
                    </a:lnT>
                    <a:lnB>
                      <a:noFill/>
                    </a:lnB>
                    <a:lnTlToBr w="12700" cmpd="sng">
                      <a:noFill/>
                      <a:prstDash val="solid"/>
                    </a:lnTlToBr>
                    <a:lnBlToTr w="12700" cmpd="sng">
                      <a:noFill/>
                      <a:prstDash val="solid"/>
                    </a:lnBlToTr>
                    <a:solidFill>
                      <a:srgbClr val="DFDFDE"/>
                    </a:solidFill>
                  </a:tcPr>
                </a:tc>
                <a:extLst>
                  <a:ext uri="{0D108BD9-81ED-4DB2-BD59-A6C34878D82A}">
                    <a16:rowId xmlns:a16="http://schemas.microsoft.com/office/drawing/2014/main" val="2082535418"/>
                  </a:ext>
                </a:extLst>
              </a:tr>
              <a:tr h="300446">
                <a:tc>
                  <a:txBody>
                    <a:bodyPr/>
                    <a:lstStyle/>
                    <a:p>
                      <a:r>
                        <a:rPr lang="en-GB" sz="1200">
                          <a:solidFill>
                            <a:srgbClr val="5E5E5E"/>
                          </a:solidFill>
                          <a:latin typeface="Abadi Extra Light" panose="020B0204020104020204" pitchFamily="34" charset="0"/>
                        </a:rPr>
                        <a:t>G&amp;A</a:t>
                      </a:r>
                    </a:p>
                  </a:txBody>
                  <a:tcPr anchor="ctr">
                    <a:lnL>
                      <a:noFill/>
                    </a:lnL>
                    <a:lnR>
                      <a:noFill/>
                    </a:lnR>
                    <a:lnT>
                      <a:noFill/>
                    </a:lnT>
                    <a:lnB>
                      <a:noFill/>
                    </a:lnB>
                    <a:lnTlToBr w="12700" cmpd="sng">
                      <a:noFill/>
                      <a:prstDash val="solid"/>
                    </a:lnTlToBr>
                    <a:lnBlToTr w="12700" cmpd="sng">
                      <a:noFill/>
                      <a:prstDash val="solid"/>
                    </a:lnBlToTr>
                    <a:solidFill>
                      <a:srgbClr val="DFDFDE"/>
                    </a:solidFill>
                  </a:tcPr>
                </a:tc>
                <a:tc>
                  <a:txBody>
                    <a:bodyPr/>
                    <a:lstStyle/>
                    <a:p>
                      <a:pPr algn="ctr"/>
                      <a:r>
                        <a:rPr lang="en-GB" sz="1200">
                          <a:solidFill>
                            <a:srgbClr val="5E5E5E"/>
                          </a:solidFill>
                          <a:latin typeface="Abadi Extra Light" panose="020B0204020104020204" pitchFamily="34" charset="0"/>
                        </a:rPr>
                        <a:t>3.1</a:t>
                      </a:r>
                    </a:p>
                  </a:txBody>
                  <a:tcPr anchor="ctr">
                    <a:lnL>
                      <a:noFill/>
                    </a:lnL>
                    <a:lnR>
                      <a:noFill/>
                    </a:lnR>
                    <a:lnT>
                      <a:noFill/>
                    </a:lnT>
                    <a:lnB>
                      <a:noFill/>
                    </a:lnB>
                    <a:lnTlToBr w="12700" cmpd="sng">
                      <a:noFill/>
                      <a:prstDash val="solid"/>
                    </a:lnTlToBr>
                    <a:lnBlToTr w="12700" cmpd="sng">
                      <a:noFill/>
                      <a:prstDash val="solid"/>
                    </a:lnBlToTr>
                    <a:solidFill>
                      <a:srgbClr val="DFDFDE"/>
                    </a:solidFill>
                  </a:tcPr>
                </a:tc>
                <a:extLst>
                  <a:ext uri="{0D108BD9-81ED-4DB2-BD59-A6C34878D82A}">
                    <a16:rowId xmlns:a16="http://schemas.microsoft.com/office/drawing/2014/main" val="710398952"/>
                  </a:ext>
                </a:extLst>
              </a:tr>
              <a:tr h="300446">
                <a:tc>
                  <a:txBody>
                    <a:bodyPr/>
                    <a:lstStyle/>
                    <a:p>
                      <a:r>
                        <a:rPr lang="en-GB" sz="1200">
                          <a:solidFill>
                            <a:srgbClr val="5E5E5E"/>
                          </a:solidFill>
                          <a:latin typeface="Abadi Extra Light" panose="020B0204020104020204" pitchFamily="34" charset="0"/>
                        </a:rPr>
                        <a:t>C1 costs</a:t>
                      </a:r>
                    </a:p>
                  </a:txBody>
                  <a:tcPr anchor="ctr">
                    <a:lnL>
                      <a:noFill/>
                    </a:lnL>
                    <a:lnR>
                      <a:noFill/>
                    </a:lnR>
                    <a:lnT>
                      <a:noFill/>
                    </a:lnT>
                    <a:lnB>
                      <a:noFill/>
                    </a:lnB>
                    <a:lnTlToBr w="12700" cmpd="sng">
                      <a:noFill/>
                      <a:prstDash val="solid"/>
                    </a:lnTlToBr>
                    <a:lnBlToTr w="12700" cmpd="sng">
                      <a:noFill/>
                      <a:prstDash val="solid"/>
                    </a:lnBlToTr>
                    <a:solidFill>
                      <a:srgbClr val="DFDFDE"/>
                    </a:solidFill>
                  </a:tcPr>
                </a:tc>
                <a:tc>
                  <a:txBody>
                    <a:bodyPr/>
                    <a:lstStyle/>
                    <a:p>
                      <a:pPr algn="ctr"/>
                      <a:r>
                        <a:rPr lang="en-GB" sz="1200">
                          <a:solidFill>
                            <a:srgbClr val="5E5E5E"/>
                          </a:solidFill>
                          <a:latin typeface="Abadi Extra Light" panose="020B0204020104020204" pitchFamily="34" charset="0"/>
                        </a:rPr>
                        <a:t>28.9</a:t>
                      </a:r>
                    </a:p>
                  </a:txBody>
                  <a:tcPr anchor="ctr">
                    <a:lnL>
                      <a:noFill/>
                    </a:lnL>
                    <a:lnR>
                      <a:noFill/>
                    </a:lnR>
                    <a:lnT>
                      <a:noFill/>
                    </a:lnT>
                    <a:lnB>
                      <a:noFill/>
                    </a:lnB>
                    <a:lnTlToBr w="12700" cmpd="sng">
                      <a:noFill/>
                      <a:prstDash val="solid"/>
                    </a:lnTlToBr>
                    <a:lnBlToTr w="12700" cmpd="sng">
                      <a:noFill/>
                      <a:prstDash val="solid"/>
                    </a:lnBlToTr>
                    <a:solidFill>
                      <a:srgbClr val="DFDFDE"/>
                    </a:solidFill>
                  </a:tcPr>
                </a:tc>
                <a:extLst>
                  <a:ext uri="{0D108BD9-81ED-4DB2-BD59-A6C34878D82A}">
                    <a16:rowId xmlns:a16="http://schemas.microsoft.com/office/drawing/2014/main" val="2659480285"/>
                  </a:ext>
                </a:extLst>
              </a:tr>
              <a:tr h="300446">
                <a:tc>
                  <a:txBody>
                    <a:bodyPr/>
                    <a:lstStyle/>
                    <a:p>
                      <a:r>
                        <a:rPr lang="en-GB" sz="1200">
                          <a:solidFill>
                            <a:srgbClr val="5E5E5E"/>
                          </a:solidFill>
                          <a:latin typeface="Abadi Extra Light" panose="020B0204020104020204" pitchFamily="34" charset="0"/>
                        </a:rPr>
                        <a:t>AISC</a:t>
                      </a:r>
                    </a:p>
                  </a:txBody>
                  <a:tcPr anchor="ctr">
                    <a:lnL>
                      <a:noFill/>
                    </a:lnL>
                    <a:lnR>
                      <a:noFill/>
                    </a:lnR>
                    <a:lnT>
                      <a:noFill/>
                    </a:lnT>
                    <a:lnB>
                      <a:noFill/>
                    </a:lnB>
                    <a:lnTlToBr w="12700" cmpd="sng">
                      <a:noFill/>
                      <a:prstDash val="solid"/>
                    </a:lnTlToBr>
                    <a:lnBlToTr w="12700" cmpd="sng">
                      <a:noFill/>
                      <a:prstDash val="solid"/>
                    </a:lnBlToTr>
                    <a:solidFill>
                      <a:srgbClr val="DFDFDE"/>
                    </a:solidFill>
                  </a:tcPr>
                </a:tc>
                <a:tc>
                  <a:txBody>
                    <a:bodyPr/>
                    <a:lstStyle/>
                    <a:p>
                      <a:pPr algn="ctr"/>
                      <a:r>
                        <a:rPr lang="en-GB" sz="1200">
                          <a:solidFill>
                            <a:srgbClr val="5E5E5E"/>
                          </a:solidFill>
                          <a:latin typeface="Abadi Extra Light" panose="020B0204020104020204" pitchFamily="34" charset="0"/>
                        </a:rPr>
                        <a:t>37.5</a:t>
                      </a:r>
                    </a:p>
                  </a:txBody>
                  <a:tcPr anchor="ctr">
                    <a:lnL>
                      <a:noFill/>
                    </a:lnL>
                    <a:lnR>
                      <a:noFill/>
                    </a:lnR>
                    <a:lnT>
                      <a:noFill/>
                    </a:lnT>
                    <a:lnB>
                      <a:noFill/>
                    </a:lnB>
                    <a:lnTlToBr w="12700" cmpd="sng">
                      <a:noFill/>
                      <a:prstDash val="solid"/>
                    </a:lnTlToBr>
                    <a:lnBlToTr w="12700" cmpd="sng">
                      <a:noFill/>
                      <a:prstDash val="solid"/>
                    </a:lnBlToTr>
                    <a:solidFill>
                      <a:srgbClr val="DFDFDE"/>
                    </a:solidFill>
                  </a:tcPr>
                </a:tc>
                <a:extLst>
                  <a:ext uri="{0D108BD9-81ED-4DB2-BD59-A6C34878D82A}">
                    <a16:rowId xmlns:a16="http://schemas.microsoft.com/office/drawing/2014/main" val="1984792439"/>
                  </a:ext>
                </a:extLst>
              </a:tr>
            </a:tbl>
          </a:graphicData>
        </a:graphic>
      </p:graphicFrame>
      <p:sp>
        <p:nvSpPr>
          <p:cNvPr id="3" name="Content Placeholder 2">
            <a:extLst>
              <a:ext uri="{FF2B5EF4-FFF2-40B4-BE49-F238E27FC236}">
                <a16:creationId xmlns:a16="http://schemas.microsoft.com/office/drawing/2014/main" id="{92F9EBCE-278F-8F94-B49D-3FFFD17CAE94}"/>
              </a:ext>
            </a:extLst>
          </p:cNvPr>
          <p:cNvSpPr>
            <a:spLocks noGrp="1"/>
          </p:cNvSpPr>
          <p:nvPr>
            <p:ph idx="1"/>
          </p:nvPr>
        </p:nvSpPr>
        <p:spPr>
          <a:xfrm>
            <a:off x="334177" y="1951657"/>
            <a:ext cx="6482430" cy="1291165"/>
          </a:xfrm>
        </p:spPr>
        <p:txBody>
          <a:bodyPr>
            <a:normAutofit/>
          </a:bodyPr>
          <a:lstStyle/>
          <a:p>
            <a:r>
              <a:rPr lang="en-GB" sz="1400"/>
              <a:t>Pre-production capex of US$90m (incl. contingency &amp; pre-production mining)</a:t>
            </a:r>
          </a:p>
          <a:p>
            <a:r>
              <a:rPr lang="en-GB" sz="1400"/>
              <a:t>Design includes a hybrid power option incorporating solar power</a:t>
            </a:r>
          </a:p>
          <a:p>
            <a:r>
              <a:rPr lang="en-GB" sz="1400"/>
              <a:t>Contractor mining planned from the start of operations</a:t>
            </a:r>
          </a:p>
        </p:txBody>
      </p:sp>
      <p:pic>
        <p:nvPicPr>
          <p:cNvPr id="10" name="Picture 9">
            <a:extLst>
              <a:ext uri="{FF2B5EF4-FFF2-40B4-BE49-F238E27FC236}">
                <a16:creationId xmlns:a16="http://schemas.microsoft.com/office/drawing/2014/main" id="{B9AFA16B-860B-D47B-9045-3F9396039B4C}"/>
              </a:ext>
            </a:extLst>
          </p:cNvPr>
          <p:cNvPicPr>
            <a:picLocks noChangeAspect="1"/>
          </p:cNvPicPr>
          <p:nvPr/>
        </p:nvPicPr>
        <p:blipFill>
          <a:blip r:embed="rId2"/>
          <a:stretch>
            <a:fillRect/>
          </a:stretch>
        </p:blipFill>
        <p:spPr>
          <a:xfrm>
            <a:off x="7460288" y="350983"/>
            <a:ext cx="4197015" cy="6156034"/>
          </a:xfrm>
          <a:prstGeom prst="rect">
            <a:avLst/>
          </a:prstGeom>
        </p:spPr>
      </p:pic>
    </p:spTree>
    <p:extLst>
      <p:ext uri="{BB962C8B-B14F-4D97-AF65-F5344CB8AC3E}">
        <p14:creationId xmlns:p14="http://schemas.microsoft.com/office/powerpoint/2010/main" val="12804597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a903b84-dee7-48ec-bef4-825efbcbf433">
      <Terms xmlns="http://schemas.microsoft.com/office/infopath/2007/PartnerControls"/>
    </lcf76f155ced4ddcb4097134ff3c332f>
    <TaxCatchAll xmlns="1bab102b-4742-4273-8727-b584ff6c0030" xsi:nil="true"/>
    <preview xmlns="da903b84-dee7-48ec-bef4-825efbcbf433" xsi:nil="true"/>
    <SharedWithUsers xmlns="1bab102b-4742-4273-8727-b584ff6c0030">
      <UserInfo>
        <DisplayName>Will Turner</DisplayName>
        <AccountId>779</AccountId>
        <AccountType/>
      </UserInfo>
      <UserInfo>
        <DisplayName>Isabel de Salis</DisplayName>
        <AccountId>24</AccountId>
        <AccountType/>
      </UserInfo>
      <UserInfo>
        <DisplayName>Jordan Brooks</DisplayName>
        <AccountId>1043</AccountId>
        <AccountType/>
      </UserInfo>
      <UserInfo>
        <DisplayName>Isabelle Morris</DisplayName>
        <AccountId>216</AccountId>
        <AccountType/>
      </UserInfo>
      <UserInfo>
        <DisplayName>Susie Geliher</DisplayName>
        <AccountId>12</AccountId>
        <AccountType/>
      </UserInfo>
      <UserInfo>
        <DisplayName>Sebastian Weller</DisplayName>
        <AccountId>1797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CCD4121116434EB38DDB1D7630CF54" ma:contentTypeVersion="19" ma:contentTypeDescription="Create a new document." ma:contentTypeScope="" ma:versionID="600583372e1b810e51903287c1e836d2">
  <xsd:schema xmlns:xsd="http://www.w3.org/2001/XMLSchema" xmlns:xs="http://www.w3.org/2001/XMLSchema" xmlns:p="http://schemas.microsoft.com/office/2006/metadata/properties" xmlns:ns2="da903b84-dee7-48ec-bef4-825efbcbf433" xmlns:ns3="1bab102b-4742-4273-8727-b584ff6c0030" targetNamespace="http://schemas.microsoft.com/office/2006/metadata/properties" ma:root="true" ma:fieldsID="6b8075452f8929746ac94aa79613c5dd" ns2:_="" ns3:_="">
    <xsd:import namespace="da903b84-dee7-48ec-bef4-825efbcbf433"/>
    <xsd:import namespace="1bab102b-4742-4273-8727-b584ff6c003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preview"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903b84-dee7-48ec-bef4-825efbcbf4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1e49b88-f36b-4cab-9127-65c90193c9d6" ma:termSetId="09814cd3-568e-fe90-9814-8d621ff8fb84" ma:anchorId="fba54fb3-c3e1-fe81-a776-ca4b69148c4d" ma:open="true" ma:isKeyword="false">
      <xsd:complexType>
        <xsd:sequence>
          <xsd:element ref="pc:Terms" minOccurs="0" maxOccurs="1"/>
        </xsd:sequence>
      </xsd:complexType>
    </xsd:element>
    <xsd:element name="preview" ma:index="24" nillable="true" ma:displayName="preview" ma:format="Thumbnail" ma:internalName="preview">
      <xsd:simpleType>
        <xsd:restriction base="dms:Unknow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ab102b-4742-4273-8727-b584ff6c003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bc22da1-8935-4abb-80cc-e9126f187922}" ma:internalName="TaxCatchAll" ma:showField="CatchAllData" ma:web="1bab102b-4742-4273-8727-b584ff6c00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47BAFA-5E37-41CD-A23F-2DCE1120341E}">
  <ds:schemaRefs>
    <ds:schemaRef ds:uri="1bab102b-4742-4273-8727-b584ff6c0030"/>
    <ds:schemaRef ds:uri="da903b84-dee7-48ec-bef4-825efbcbf43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7AE01CF-080F-4A1F-ADA3-D27910DE3449}">
  <ds:schemaRefs>
    <ds:schemaRef ds:uri="1bab102b-4742-4273-8727-b584ff6c0030"/>
    <ds:schemaRef ds:uri="da903b84-dee7-48ec-bef4-825efbcbf4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C862207-612B-438F-9DA5-640029A5659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133</TotalTime>
  <Words>3938</Words>
  <Application>Microsoft Office PowerPoint</Application>
  <PresentationFormat>Widescreen</PresentationFormat>
  <Paragraphs>660</Paragraphs>
  <Slides>26</Slides>
  <Notes>3</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West African Gold Developer</vt:lpstr>
      <vt:lpstr>DISCLAIMER</vt:lpstr>
      <vt:lpstr>SNAPSHOT</vt:lpstr>
      <vt:lpstr>SANANKORO GOLD PROJECT</vt:lpstr>
      <vt:lpstr>SANANKORO STRATEGY &amp; TIMELINE</vt:lpstr>
      <vt:lpstr>OPERATIONAL READINESS</vt:lpstr>
      <vt:lpstr>SANANKORO ECONOMICS</vt:lpstr>
      <vt:lpstr>STRONG EARLY PRODUCTION &amp; CASHFLOW (US$1,750 gold price &amp; post tax)</vt:lpstr>
      <vt:lpstr>CAPEX &amp; OPEX BREAKDOWN</vt:lpstr>
      <vt:lpstr>MAIDEN RESERVES</vt:lpstr>
      <vt:lpstr>MINERAL RESOURCE ESTIMATE</vt:lpstr>
      <vt:lpstr>EXPLORATION TARGET</vt:lpstr>
      <vt:lpstr>SAPROLITE SOFT ROCK</vt:lpstr>
      <vt:lpstr>OXIDE ORE</vt:lpstr>
      <vt:lpstr>MADINA FOULBÉ</vt:lpstr>
      <vt:lpstr>ESG</vt:lpstr>
      <vt:lpstr>MANAGEMENT</vt:lpstr>
      <vt:lpstr>INVESTMENT CASE</vt:lpstr>
      <vt:lpstr>CORPORATE</vt:lpstr>
      <vt:lpstr>APPENDIX</vt:lpstr>
      <vt:lpstr>OPERATING IN MALI</vt:lpstr>
      <vt:lpstr>SANANKORO: SELIN</vt:lpstr>
      <vt:lpstr>2021-2022 DRILL CAMPAIGN</vt:lpstr>
      <vt:lpstr>DETAILED CAPEX</vt:lpstr>
      <vt:lpstr>NON-EXECUTIVE DIRECTORS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 de Salis</dc:creator>
  <cp:lastModifiedBy>Isabel de Salis</cp:lastModifiedBy>
  <cp:revision>18</cp:revision>
  <dcterms:created xsi:type="dcterms:W3CDTF">2023-07-25T14:38:41Z</dcterms:created>
  <dcterms:modified xsi:type="dcterms:W3CDTF">2024-04-18T10:30:50Z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0x0101005FCCD4121116434EB38DDB1D7630CF54</vt:lpwstr>
  </property>
  <property fmtid="{D5CDD505-2E9C-101B-9397-08002B2CF9AE}" pid="3" name="MediaServiceImageTags">
    <vt:lpwstr/>
  </property>
</Properties>
</file>